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8" r:id="rId3"/>
    <p:sldId id="271" r:id="rId4"/>
    <p:sldId id="274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3" r:id="rId13"/>
    <p:sldId id="256" r:id="rId14"/>
    <p:sldId id="265" r:id="rId15"/>
    <p:sldId id="266" r:id="rId16"/>
    <p:sldId id="267" r:id="rId17"/>
    <p:sldId id="269" r:id="rId18"/>
    <p:sldId id="270" r:id="rId19"/>
    <p:sldId id="272" r:id="rId20"/>
    <p:sldId id="273" r:id="rId21"/>
    <p:sldId id="275" r:id="rId22"/>
    <p:sldId id="276" r:id="rId23"/>
    <p:sldId id="277" r:id="rId24"/>
    <p:sldId id="279" r:id="rId25"/>
    <p:sldId id="280" r:id="rId26"/>
    <p:sldId id="283" r:id="rId27"/>
    <p:sldId id="281" r:id="rId28"/>
    <p:sldId id="282" r:id="rId29"/>
    <p:sldId id="284" r:id="rId30"/>
  </p:sldIdLst>
  <p:sldSz cx="9144000" cy="6858000" type="screen4x3"/>
  <p:notesSz cx="6858000" cy="9144000"/>
  <p:custDataLst>
    <p:tags r:id="rId3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6" autoAdjust="0"/>
  </p:normalViewPr>
  <p:slideViewPr>
    <p:cSldViewPr>
      <p:cViewPr>
        <p:scale>
          <a:sx n="118" d="100"/>
          <a:sy n="118" d="100"/>
        </p:scale>
        <p:origin x="-594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olimk\Documents\Akce\CSZIVI20121031_open%20access\pmc_clan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článků přidaných do PMC</c:v>
                </c:pt>
              </c:strCache>
            </c:strRef>
          </c:tx>
          <c:cat>
            <c:numRef>
              <c:f>List1!$A$2:$A$13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36203</c:v>
                </c:pt>
                <c:pt idx="1">
                  <c:v>37215</c:v>
                </c:pt>
                <c:pt idx="2">
                  <c:v>118751</c:v>
                </c:pt>
                <c:pt idx="3">
                  <c:v>147389</c:v>
                </c:pt>
                <c:pt idx="4">
                  <c:v>182777</c:v>
                </c:pt>
                <c:pt idx="5">
                  <c:v>349678</c:v>
                </c:pt>
                <c:pt idx="6">
                  <c:v>337177</c:v>
                </c:pt>
                <c:pt idx="7">
                  <c:v>507545</c:v>
                </c:pt>
                <c:pt idx="8">
                  <c:v>193671</c:v>
                </c:pt>
                <c:pt idx="9">
                  <c:v>205549</c:v>
                </c:pt>
                <c:pt idx="10">
                  <c:v>226316</c:v>
                </c:pt>
                <c:pt idx="11">
                  <c:v>214590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45568"/>
        <c:axId val="103647104"/>
      </c:lineChart>
      <c:catAx>
        <c:axId val="10364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47104"/>
        <c:crosses val="autoZero"/>
        <c:auto val="1"/>
        <c:lblAlgn val="ctr"/>
        <c:lblOffset val="100"/>
        <c:noMultiLvlLbl val="0"/>
      </c:catAx>
      <c:valAx>
        <c:axId val="10364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4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Roční přírůstek záznamů v PubMed</c:v>
          </c:tx>
          <c:cat>
            <c:numRef>
              <c:f>List1!$A$2:$A$9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List1!$B$2:$B$9</c:f>
              <c:numCache>
                <c:formatCode>#,##0</c:formatCode>
                <c:ptCount val="8"/>
                <c:pt idx="0">
                  <c:v>695578</c:v>
                </c:pt>
                <c:pt idx="1">
                  <c:v>741720</c:v>
                </c:pt>
                <c:pt idx="2">
                  <c:v>779167</c:v>
                </c:pt>
                <c:pt idx="3">
                  <c:v>827713</c:v>
                </c:pt>
                <c:pt idx="4">
                  <c:v>866708</c:v>
                </c:pt>
                <c:pt idx="5">
                  <c:v>928158</c:v>
                </c:pt>
                <c:pt idx="6">
                  <c:v>996001</c:v>
                </c:pt>
                <c:pt idx="7">
                  <c:v>864218</c:v>
                </c:pt>
              </c:numCache>
            </c:numRef>
          </c:val>
          <c:smooth val="0"/>
        </c:ser>
        <c:ser>
          <c:idx val="2"/>
          <c:order val="1"/>
          <c:tx>
            <c:v>Roční přírůstek fulltextů v PMC</c:v>
          </c:tx>
          <c:cat>
            <c:numRef>
              <c:f>List1!$A$2:$A$9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List1!$C$2:$C$9</c:f>
              <c:numCache>
                <c:formatCode>#,##0</c:formatCode>
                <c:ptCount val="8"/>
                <c:pt idx="0">
                  <c:v>60433</c:v>
                </c:pt>
                <c:pt idx="1">
                  <c:v>70098</c:v>
                </c:pt>
                <c:pt idx="2">
                  <c:v>88714</c:v>
                </c:pt>
                <c:pt idx="3">
                  <c:v>122508</c:v>
                </c:pt>
                <c:pt idx="4">
                  <c:v>152259</c:v>
                </c:pt>
                <c:pt idx="5">
                  <c:v>177340</c:v>
                </c:pt>
                <c:pt idx="6">
                  <c:v>190024</c:v>
                </c:pt>
                <c:pt idx="7">
                  <c:v>98757</c:v>
                </c:pt>
              </c:numCache>
            </c:numRef>
          </c:val>
          <c:smooth val="0"/>
        </c:ser>
        <c:ser>
          <c:idx val="3"/>
          <c:order val="2"/>
          <c:tx>
            <c:v>Roční přírůstek fulltextů v PMC včetně embargovaných článků</c:v>
          </c:tx>
          <c:cat>
            <c:numRef>
              <c:f>List1!$A$2:$A$9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List1!$D$2:$D$9</c:f>
              <c:numCache>
                <c:formatCode>#,##0</c:formatCode>
                <c:ptCount val="8"/>
                <c:pt idx="0">
                  <c:v>60433</c:v>
                </c:pt>
                <c:pt idx="1">
                  <c:v>70098</c:v>
                </c:pt>
                <c:pt idx="2">
                  <c:v>88714</c:v>
                </c:pt>
                <c:pt idx="3">
                  <c:v>122508</c:v>
                </c:pt>
                <c:pt idx="4">
                  <c:v>152259</c:v>
                </c:pt>
                <c:pt idx="5">
                  <c:v>177433</c:v>
                </c:pt>
                <c:pt idx="6">
                  <c:v>202396</c:v>
                </c:pt>
                <c:pt idx="7">
                  <c:v>158671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48032"/>
        <c:axId val="101549568"/>
      </c:lineChart>
      <c:catAx>
        <c:axId val="1015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549568"/>
        <c:crosses val="autoZero"/>
        <c:auto val="1"/>
        <c:lblAlgn val="ctr"/>
        <c:lblOffset val="100"/>
        <c:noMultiLvlLbl val="0"/>
      </c:catAx>
      <c:valAx>
        <c:axId val="1015495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154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E7B74A-771D-41FB-BE40-C530F345405B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C0E900-0C9D-4FC3-8D5C-C2AFABD0C6C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medcentral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abooks.org/" TargetMode="External"/><Relationship Id="rId2" Type="http://schemas.openxmlformats.org/officeDocument/2006/relationships/hyperlink" Target="http://www.doaj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ar.eprints.org/" TargetMode="External"/><Relationship Id="rId5" Type="http://schemas.openxmlformats.org/officeDocument/2006/relationships/hyperlink" Target="http://www.opendoar.org/" TargetMode="External"/><Relationship Id="rId4" Type="http://schemas.openxmlformats.org/officeDocument/2006/relationships/hyperlink" Target="http://www.freebooksfordoctors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os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los.org/about/open-access/howopenisit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books4doctors.com/" TargetMode="External"/><Relationship Id="rId4" Type="http://schemas.openxmlformats.org/officeDocument/2006/relationships/hyperlink" Target="http://www.doabooks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ejournal/authors/term/1/_/191" TargetMode="External"/><Relationship Id="rId2" Type="http://schemas.openxmlformats.org/officeDocument/2006/relationships/hyperlink" Target="http://www.nih.gov/about/director/pubmedcentral/ebiomedarch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ikaros.cz/node/72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works.iu.edu/dspace/bitstream/handle/2022/170/wp01-03B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medcentral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Zahraniční open </a:t>
            </a:r>
            <a:r>
              <a:rPr lang="cs-CZ" dirty="0" err="1" smtClean="0"/>
              <a:t>access</a:t>
            </a:r>
            <a:r>
              <a:rPr lang="cs-CZ" dirty="0" smtClean="0"/>
              <a:t> zdroje </a:t>
            </a:r>
            <a:br>
              <a:rPr lang="cs-CZ" dirty="0" smtClean="0"/>
            </a:br>
            <a:r>
              <a:rPr lang="cs-CZ" dirty="0" smtClean="0"/>
              <a:t>z pohledu knihovnické praxe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Adéla Jarolímková, Ph.D.</a:t>
            </a:r>
          </a:p>
          <a:p>
            <a:r>
              <a:rPr lang="cs-CZ" dirty="0" smtClean="0"/>
              <a:t>Národní lékařská knihovna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2,5 mil. článků</a:t>
            </a:r>
          </a:p>
          <a:p>
            <a:r>
              <a:rPr lang="cs-CZ" dirty="0" smtClean="0"/>
              <a:t>Časopisy</a:t>
            </a:r>
          </a:p>
          <a:p>
            <a:pPr lvl="1"/>
            <a:r>
              <a:rPr lang="cs-CZ" dirty="0" smtClean="0"/>
              <a:t>1333 kompletních titulů</a:t>
            </a:r>
          </a:p>
          <a:p>
            <a:pPr lvl="1"/>
            <a:r>
              <a:rPr lang="cs-CZ" dirty="0" smtClean="0"/>
              <a:t>327 NIH portfolio – časopisy, které se zavázaly umístit do PMC všechny články s finanční podporou NIH</a:t>
            </a:r>
          </a:p>
          <a:p>
            <a:pPr lvl="1"/>
            <a:r>
              <a:rPr lang="cs-CZ" dirty="0" smtClean="0"/>
              <a:t>1863 selektivní deposit – časopisy nakladatelů, kteří používají hybridní model publikování – v PMC zveřejňují pouze články publikované v režimu open </a:t>
            </a:r>
            <a:r>
              <a:rPr lang="cs-CZ" dirty="0" err="1" smtClean="0"/>
              <a:t>access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PMC v číslech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32958"/>
              </p:ext>
            </p:extLst>
          </p:nvPr>
        </p:nvGraphicFramePr>
        <p:xfrm>
          <a:off x="467544" y="1988840"/>
          <a:ext cx="7408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Embargo</a:t>
                      </a:r>
                      <a:endParaRPr lang="cs-CZ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titulů</a:t>
                      </a:r>
                      <a:endParaRPr lang="cs-CZ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1121</a:t>
                      </a:r>
                      <a:endParaRPr lang="cs-CZ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1-6 měsíců</a:t>
                      </a:r>
                      <a:endParaRPr lang="cs-CZ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12 měsíců</a:t>
                      </a:r>
                      <a:endParaRPr lang="cs-CZ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124</a:t>
                      </a:r>
                      <a:endParaRPr lang="cs-CZ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24 měsíců</a:t>
                      </a:r>
                      <a:endParaRPr lang="cs-CZ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marL="82321" marR="8232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36 měsíců</a:t>
                      </a:r>
                      <a:endParaRPr lang="cs-CZ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 marL="82321" marR="82321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PMC časopisy – ještě více čísel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74121"/>
              </p:ext>
            </p:extLst>
          </p:nvPr>
        </p:nvGraphicFramePr>
        <p:xfrm>
          <a:off x="467544" y="4509120"/>
          <a:ext cx="8208912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Podíl open </a:t>
                      </a:r>
                      <a:r>
                        <a:rPr lang="cs-CZ" dirty="0" err="1" smtClean="0"/>
                        <a:t>access</a:t>
                      </a:r>
                      <a:r>
                        <a:rPr lang="cs-CZ" dirty="0" smtClean="0"/>
                        <a:t> obsahu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titulů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Kompletní OA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891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Některé články OA (kompletně</a:t>
                      </a:r>
                      <a:r>
                        <a:rPr lang="cs-CZ" baseline="0" dirty="0" smtClean="0"/>
                        <a:t> archivované časopisy)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Některé články OA (selektivně</a:t>
                      </a:r>
                      <a:r>
                        <a:rPr lang="cs-CZ" baseline="0" dirty="0" smtClean="0"/>
                        <a:t> archivované časopisy)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1865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5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2441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Přírůstky PMC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8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Záznamy v </a:t>
            </a:r>
            <a:r>
              <a:rPr lang="cs-CZ" dirty="0" err="1" smtClean="0"/>
              <a:t>Pubmed</a:t>
            </a:r>
            <a:r>
              <a:rPr lang="cs-CZ" dirty="0" smtClean="0"/>
              <a:t> v. fulltexty v PMC</a:t>
            </a:r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11155"/>
              </p:ext>
            </p:extLst>
          </p:nvPr>
        </p:nvGraphicFramePr>
        <p:xfrm>
          <a:off x="467544" y="2420888"/>
          <a:ext cx="78488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805883"/>
          </a:xfrm>
        </p:spPr>
        <p:txBody>
          <a:bodyPr>
            <a:normAutofit/>
          </a:bodyPr>
          <a:lstStyle/>
          <a:p>
            <a:r>
              <a:rPr lang="cs-CZ" sz="2800" dirty="0"/>
              <a:t>Většina článků podléhá tradičnímu pojetí copyrightu – jsou sice </a:t>
            </a:r>
            <a:r>
              <a:rPr lang="cs-CZ" sz="2800" b="1" dirty="0"/>
              <a:t>volně přístupné</a:t>
            </a:r>
            <a:r>
              <a:rPr lang="cs-CZ" sz="2800" dirty="0"/>
              <a:t>, ale není to </a:t>
            </a:r>
            <a:r>
              <a:rPr lang="cs-CZ" sz="2800" b="1" dirty="0"/>
              <a:t>otevřený přístup </a:t>
            </a:r>
            <a:r>
              <a:rPr lang="cs-CZ" sz="2800" dirty="0"/>
              <a:t>v pravém slova smyslu (free </a:t>
            </a:r>
            <a:r>
              <a:rPr lang="cs-CZ" sz="2800" dirty="0" err="1"/>
              <a:t>is</a:t>
            </a:r>
            <a:r>
              <a:rPr lang="cs-CZ" sz="2800" dirty="0"/>
              <a:t> not </a:t>
            </a:r>
            <a:r>
              <a:rPr lang="cs-CZ" sz="2800" dirty="0" err="1"/>
              <a:t>always</a:t>
            </a:r>
            <a:r>
              <a:rPr lang="cs-CZ" sz="2800" dirty="0"/>
              <a:t> open)</a:t>
            </a:r>
          </a:p>
          <a:p>
            <a:r>
              <a:rPr lang="cs-CZ" sz="2800" dirty="0"/>
              <a:t>20% článků publikovaných v režimu </a:t>
            </a:r>
            <a:r>
              <a:rPr lang="cs-CZ" sz="2800" b="1" dirty="0"/>
              <a:t>otevřeného </a:t>
            </a:r>
            <a:r>
              <a:rPr lang="cs-CZ" sz="2800" b="1" dirty="0" smtClean="0"/>
              <a:t>přístupu</a:t>
            </a:r>
            <a:endParaRPr lang="cs-CZ" sz="28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PMC a autorská 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3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9508"/>
            <a:ext cx="6268219" cy="232744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PMC a autorská práva – příklady článků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3465004"/>
            <a:ext cx="288032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3469356" y="3465004"/>
            <a:ext cx="6705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5954042" cy="259302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39552" y="6336587"/>
            <a:ext cx="28083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3469356" y="6336587"/>
            <a:ext cx="59858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0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7896"/>
            <a:ext cx="5298351" cy="264917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PMC a autorská práva – CC licence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18431" y="3372112"/>
            <a:ext cx="55446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eva 5"/>
          <p:cNvSpPr/>
          <p:nvPr/>
        </p:nvSpPr>
        <p:spPr>
          <a:xfrm>
            <a:off x="6135224" y="3372112"/>
            <a:ext cx="86409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8" y="4106226"/>
            <a:ext cx="5358358" cy="256937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03468" y="6115406"/>
            <a:ext cx="5544616" cy="579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6199960" y="6093296"/>
            <a:ext cx="86409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1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500 biomedicínských časopisů s nejvyšším IF v PMC</a:t>
            </a:r>
          </a:p>
          <a:p>
            <a:pPr lvl="1"/>
            <a:r>
              <a:rPr lang="cs-CZ" dirty="0" smtClean="0"/>
              <a:t>53 kompletních titulů s různým embargem</a:t>
            </a:r>
          </a:p>
          <a:p>
            <a:pPr lvl="1"/>
            <a:r>
              <a:rPr lang="cs-CZ" dirty="0" smtClean="0"/>
              <a:t>37 titulů NIH portfolio</a:t>
            </a:r>
          </a:p>
          <a:p>
            <a:r>
              <a:rPr lang="cs-CZ" dirty="0" smtClean="0"/>
              <a:t>Nejvyšší IF – </a:t>
            </a:r>
            <a:r>
              <a:rPr lang="cs-CZ" dirty="0" err="1" smtClean="0"/>
              <a:t>PLoS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 – 16,269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PMC a kvalita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4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http://www.biomedcentral.com</a:t>
            </a:r>
            <a:endParaRPr lang="cs-CZ" dirty="0" smtClean="0"/>
          </a:p>
          <a:p>
            <a:r>
              <a:rPr lang="cs-CZ" dirty="0" smtClean="0"/>
              <a:t>Vydavatel otevřených časopisů z oblasti biomedicíny</a:t>
            </a:r>
          </a:p>
          <a:p>
            <a:r>
              <a:rPr lang="cs-CZ" dirty="0" smtClean="0"/>
              <a:t>Od roku 2000</a:t>
            </a:r>
          </a:p>
          <a:p>
            <a:r>
              <a:rPr lang="cs-CZ" dirty="0" smtClean="0"/>
              <a:t>Vlastník – </a:t>
            </a:r>
            <a:r>
              <a:rPr lang="cs-CZ" dirty="0" err="1" smtClean="0"/>
              <a:t>Springer</a:t>
            </a:r>
            <a:r>
              <a:rPr lang="cs-CZ" dirty="0" smtClean="0"/>
              <a:t> Science+ Business Media</a:t>
            </a:r>
          </a:p>
          <a:p>
            <a:r>
              <a:rPr lang="cs-CZ" dirty="0" smtClean="0"/>
              <a:t>220 titulů</a:t>
            </a:r>
          </a:p>
          <a:p>
            <a:r>
              <a:rPr lang="cs-CZ" dirty="0" smtClean="0"/>
              <a:t>Časopisy indexovány v </a:t>
            </a:r>
            <a:r>
              <a:rPr lang="cs-CZ" dirty="0" err="1" smtClean="0"/>
              <a:t>Medline</a:t>
            </a:r>
            <a:r>
              <a:rPr lang="cs-CZ" dirty="0" smtClean="0"/>
              <a:t>, ISI</a:t>
            </a:r>
          </a:p>
          <a:p>
            <a:r>
              <a:rPr lang="cs-CZ" dirty="0" smtClean="0"/>
              <a:t>Autorská práva zůstávají autorovi, využití CC licence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BioMedCentral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5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5894927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BioMedCentral</a:t>
            </a:r>
            <a:r>
              <a:rPr lang="cs-CZ" dirty="0" smtClean="0"/>
              <a:t> - příklad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12976"/>
            <a:ext cx="1866900" cy="3352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32240" y="1484784"/>
            <a:ext cx="2160240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Altmetrics</a:t>
            </a:r>
            <a:r>
              <a:rPr lang="cs-CZ" sz="1400" dirty="0" smtClean="0"/>
              <a:t> – alternativní metoda hodnocení kvality článku</a:t>
            </a:r>
            <a:endParaRPr lang="cs-CZ" sz="1400" dirty="0"/>
          </a:p>
        </p:txBody>
      </p:sp>
      <p:sp>
        <p:nvSpPr>
          <p:cNvPr id="7" name="Šipka dolů 6"/>
          <p:cNvSpPr/>
          <p:nvPr/>
        </p:nvSpPr>
        <p:spPr>
          <a:xfrm>
            <a:off x="7548869" y="242088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Časopisy – </a:t>
            </a:r>
            <a:r>
              <a:rPr lang="cs-CZ" dirty="0" smtClean="0">
                <a:hlinkClick r:id="rId2"/>
              </a:rPr>
              <a:t>http://www.doaj.org</a:t>
            </a:r>
            <a:endParaRPr lang="cs-CZ" dirty="0" smtClean="0"/>
          </a:p>
          <a:p>
            <a:r>
              <a:rPr lang="cs-CZ" dirty="0" smtClean="0"/>
              <a:t>Knihy – </a:t>
            </a:r>
            <a:r>
              <a:rPr lang="cs-CZ" dirty="0" smtClean="0">
                <a:hlinkClick r:id="rId3"/>
              </a:rPr>
              <a:t>http://www.doabooks.org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http://www.freebooks4doctors.com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Repozitáře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>
                <a:hlinkClick r:id="rId5"/>
              </a:rPr>
              <a:t>http://www.opendoar.org</a:t>
            </a:r>
            <a:r>
              <a:rPr lang="cs-CZ" dirty="0" smtClean="0">
                <a:hlinkClick r:id="rId5"/>
              </a:rPr>
              <a:t>/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http://roar.eprints.org</a:t>
            </a:r>
            <a:r>
              <a:rPr lang="cs-CZ" dirty="0" smtClean="0">
                <a:hlinkClick r:id="rId6"/>
              </a:rPr>
              <a:t>/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OA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5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http://www.plos.org</a:t>
            </a:r>
            <a:endParaRPr lang="cs-CZ" dirty="0" smtClean="0"/>
          </a:p>
          <a:p>
            <a:r>
              <a:rPr lang="cs-CZ" dirty="0" smtClean="0"/>
              <a:t>Vydavatel otevřených časopisů</a:t>
            </a:r>
          </a:p>
          <a:p>
            <a:pPr lvl="1"/>
            <a:r>
              <a:rPr lang="cs-CZ" dirty="0" err="1" smtClean="0"/>
              <a:t>PLoS</a:t>
            </a:r>
            <a:r>
              <a:rPr lang="cs-CZ" dirty="0" smtClean="0"/>
              <a:t> ONE, </a:t>
            </a:r>
            <a:r>
              <a:rPr lang="cs-CZ" dirty="0" err="1" smtClean="0"/>
              <a:t>PLoS</a:t>
            </a:r>
            <a:r>
              <a:rPr lang="cs-CZ" dirty="0" smtClean="0"/>
              <a:t> Biology, </a:t>
            </a:r>
            <a:r>
              <a:rPr lang="cs-CZ" dirty="0" err="1" smtClean="0"/>
              <a:t>PLoS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, </a:t>
            </a:r>
            <a:r>
              <a:rPr lang="cs-CZ" dirty="0" err="1" smtClean="0"/>
              <a:t>PLoS</a:t>
            </a:r>
            <a:r>
              <a:rPr lang="cs-CZ" dirty="0" smtClean="0"/>
              <a:t> </a:t>
            </a:r>
            <a:r>
              <a:rPr lang="cs-CZ" dirty="0" err="1" smtClean="0"/>
              <a:t>Computational</a:t>
            </a:r>
            <a:r>
              <a:rPr lang="cs-CZ" dirty="0" smtClean="0"/>
              <a:t> Biology, </a:t>
            </a:r>
            <a:r>
              <a:rPr lang="cs-CZ" dirty="0" err="1" smtClean="0"/>
              <a:t>PLoS</a:t>
            </a:r>
            <a:r>
              <a:rPr lang="cs-CZ" dirty="0" smtClean="0"/>
              <a:t> </a:t>
            </a:r>
            <a:r>
              <a:rPr lang="cs-CZ" dirty="0" err="1" smtClean="0"/>
              <a:t>Genetics</a:t>
            </a:r>
            <a:r>
              <a:rPr lang="cs-CZ" dirty="0" smtClean="0"/>
              <a:t>, </a:t>
            </a:r>
            <a:r>
              <a:rPr lang="cs-CZ" dirty="0" err="1" smtClean="0"/>
              <a:t>PLoS</a:t>
            </a:r>
            <a:r>
              <a:rPr lang="cs-CZ" dirty="0" smtClean="0"/>
              <a:t> </a:t>
            </a:r>
            <a:r>
              <a:rPr lang="cs-CZ" dirty="0" err="1" smtClean="0"/>
              <a:t>Pathogens</a:t>
            </a:r>
            <a:r>
              <a:rPr lang="cs-CZ" dirty="0" smtClean="0"/>
              <a:t>, </a:t>
            </a:r>
            <a:r>
              <a:rPr lang="cs-CZ" dirty="0" err="1" smtClean="0"/>
              <a:t>PLoS</a:t>
            </a:r>
            <a:r>
              <a:rPr lang="cs-CZ" dirty="0" smtClean="0"/>
              <a:t> </a:t>
            </a:r>
            <a:r>
              <a:rPr lang="cs-CZ" dirty="0" err="1" smtClean="0"/>
              <a:t>Neglected</a:t>
            </a:r>
            <a:r>
              <a:rPr lang="cs-CZ" dirty="0" smtClean="0"/>
              <a:t> </a:t>
            </a:r>
            <a:r>
              <a:rPr lang="cs-CZ" dirty="0" err="1" smtClean="0"/>
              <a:t>Tropical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endParaRPr lang="cs-CZ" dirty="0" smtClean="0"/>
          </a:p>
          <a:p>
            <a:r>
              <a:rPr lang="cs-CZ" dirty="0" err="1" smtClean="0"/>
              <a:t>PLoS</a:t>
            </a:r>
            <a:r>
              <a:rPr lang="cs-CZ" dirty="0" smtClean="0"/>
              <a:t> </a:t>
            </a:r>
            <a:r>
              <a:rPr lang="cs-CZ" dirty="0" err="1" smtClean="0"/>
              <a:t>Currents</a:t>
            </a:r>
            <a:r>
              <a:rPr lang="cs-CZ" dirty="0" smtClean="0"/>
              <a:t> – systém rychlého publikování</a:t>
            </a:r>
          </a:p>
          <a:p>
            <a:r>
              <a:rPr lang="cs-CZ" dirty="0" smtClean="0"/>
              <a:t>Licence CC-BY (citujte autora)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PLoS</a:t>
            </a:r>
            <a:r>
              <a:rPr lang="cs-CZ" dirty="0" smtClean="0"/>
              <a:t> – Public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Science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5551120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PLoS</a:t>
            </a:r>
            <a:r>
              <a:rPr lang="cs-CZ" dirty="0" smtClean="0"/>
              <a:t> - příklad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1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HowOpenIsIt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http://www.plos.org/about/open-access/howopenisit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PLOS, SPARC, OASPA</a:t>
            </a:r>
          </a:p>
          <a:p>
            <a:r>
              <a:rPr lang="cs-CZ" dirty="0" smtClean="0"/>
              <a:t>Open Access </a:t>
            </a:r>
            <a:r>
              <a:rPr lang="cs-CZ" dirty="0" err="1" smtClean="0"/>
              <a:t>Spectrum</a:t>
            </a:r>
            <a:r>
              <a:rPr lang="cs-CZ" dirty="0" smtClean="0"/>
              <a:t>(OAS) - průvodce spektrem mezi otevřeným a uzavřeným přístupem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373146" cy="3951288"/>
          </a:xfrm>
        </p:spPr>
      </p:pic>
    </p:spTree>
    <p:extLst>
      <p:ext uri="{BB962C8B-B14F-4D97-AF65-F5344CB8AC3E}">
        <p14:creationId xmlns:p14="http://schemas.microsoft.com/office/powerpoint/2010/main" val="9060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8765940" cy="3672408"/>
          </a:xfr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OAS podle PLoS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8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4" y="2204864"/>
            <a:ext cx="5400600" cy="158780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OA knihy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742439" cy="41471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429483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http://www.doabooks.org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http://www.freebooks4doctors.com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2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Národní, předmětové, institucionální</a:t>
            </a:r>
          </a:p>
          <a:p>
            <a:r>
              <a:rPr lang="cs-CZ" dirty="0" smtClean="0"/>
              <a:t>Různé druhy dokumentů</a:t>
            </a:r>
          </a:p>
          <a:p>
            <a:pPr lvl="1"/>
            <a:r>
              <a:rPr lang="cs-CZ" dirty="0" smtClean="0"/>
              <a:t>Preprinty, </a:t>
            </a:r>
            <a:r>
              <a:rPr lang="cs-CZ" dirty="0" err="1" smtClean="0"/>
              <a:t>postprinty</a:t>
            </a:r>
            <a:r>
              <a:rPr lang="cs-CZ" dirty="0" smtClean="0"/>
              <a:t>, nakladatelské verze článků</a:t>
            </a:r>
          </a:p>
          <a:p>
            <a:pPr lvl="1"/>
            <a:r>
              <a:rPr lang="cs-CZ" dirty="0" smtClean="0"/>
              <a:t>Kvalifikační práce</a:t>
            </a:r>
          </a:p>
          <a:p>
            <a:pPr lvl="1"/>
            <a:r>
              <a:rPr lang="cs-CZ" dirty="0" smtClean="0"/>
              <a:t>Výzkumné zprávy</a:t>
            </a:r>
          </a:p>
          <a:p>
            <a:pPr lvl="1"/>
            <a:r>
              <a:rPr lang="cs-CZ" dirty="0" smtClean="0"/>
              <a:t>Multimédia</a:t>
            </a:r>
          </a:p>
          <a:p>
            <a:pPr lvl="1"/>
            <a:r>
              <a:rPr lang="cs-CZ" dirty="0" smtClean="0"/>
              <a:t>data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Repozitáře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7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29600" cy="154403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Repozitáře</a:t>
            </a:r>
            <a:r>
              <a:rPr lang="cs-CZ" dirty="0" smtClean="0"/>
              <a:t> - texty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47086"/>
            <a:ext cx="4750144" cy="38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229600" cy="129669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Repozitáře</a:t>
            </a:r>
            <a:r>
              <a:rPr lang="cs-CZ" dirty="0" smtClean="0"/>
              <a:t> - multimédia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8136904" cy="32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29600" cy="141726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Repozitáře</a:t>
            </a:r>
            <a:r>
              <a:rPr lang="cs-CZ" dirty="0"/>
              <a:t> </a:t>
            </a:r>
            <a:r>
              <a:rPr lang="cs-CZ" dirty="0" smtClean="0"/>
              <a:t>- data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4" y="3501008"/>
            <a:ext cx="8028384" cy="30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jarolimk@nlk.cz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5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2869386"/>
            <a:ext cx="7408862" cy="306232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OA publikování podle oborů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877272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LAAKSO, </a:t>
            </a:r>
            <a:r>
              <a:rPr lang="cs-CZ" sz="1400" dirty="0" err="1"/>
              <a:t>Mikael</a:t>
            </a:r>
            <a:r>
              <a:rPr lang="cs-CZ" sz="1400" dirty="0"/>
              <a:t> a </a:t>
            </a:r>
            <a:r>
              <a:rPr lang="cs-CZ" sz="1400" dirty="0" err="1"/>
              <a:t>Bo-Christer</a:t>
            </a:r>
            <a:r>
              <a:rPr lang="cs-CZ" sz="1400" dirty="0"/>
              <a:t> BJÖRK. Anatomy </a:t>
            </a:r>
            <a:r>
              <a:rPr lang="cs-CZ" sz="1400" dirty="0" err="1"/>
              <a:t>of</a:t>
            </a:r>
            <a:r>
              <a:rPr lang="cs-CZ" sz="1400" dirty="0"/>
              <a:t> open </a:t>
            </a:r>
            <a:r>
              <a:rPr lang="cs-CZ" sz="1400" dirty="0" err="1"/>
              <a:t>access</a:t>
            </a:r>
            <a:r>
              <a:rPr lang="cs-CZ" sz="1400" dirty="0"/>
              <a:t> </a:t>
            </a:r>
            <a:r>
              <a:rPr lang="cs-CZ" sz="1400" dirty="0" err="1"/>
              <a:t>publishing</a:t>
            </a:r>
            <a:r>
              <a:rPr lang="cs-CZ" sz="1400" dirty="0"/>
              <a:t>: a study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longitudinal</a:t>
            </a:r>
            <a:r>
              <a:rPr lang="cs-CZ" sz="1400" dirty="0"/>
              <a:t> </a:t>
            </a:r>
            <a:r>
              <a:rPr lang="cs-CZ" sz="1400" dirty="0" err="1"/>
              <a:t>development</a:t>
            </a:r>
            <a:r>
              <a:rPr lang="cs-CZ" sz="1400" dirty="0"/>
              <a:t> and </a:t>
            </a:r>
            <a:r>
              <a:rPr lang="cs-CZ" sz="1400" dirty="0" err="1"/>
              <a:t>internal</a:t>
            </a:r>
            <a:r>
              <a:rPr lang="cs-CZ" sz="1400" dirty="0"/>
              <a:t> </a:t>
            </a:r>
            <a:r>
              <a:rPr lang="cs-CZ" sz="1400" dirty="0" err="1"/>
              <a:t>structure</a:t>
            </a:r>
            <a:r>
              <a:rPr lang="cs-CZ" sz="1400" dirty="0"/>
              <a:t>. </a:t>
            </a:r>
            <a:r>
              <a:rPr lang="cs-CZ" sz="1400" i="1" dirty="0"/>
              <a:t>BMC </a:t>
            </a:r>
            <a:r>
              <a:rPr lang="cs-CZ" sz="1400" i="1" dirty="0" err="1"/>
              <a:t>Medicine</a:t>
            </a:r>
            <a:r>
              <a:rPr lang="cs-CZ" sz="1400" dirty="0"/>
              <a:t>. 2012, roč. 10, č. 1, s. 124-. ISSN 1741-7015. DOI: 10.1186/1741-7015-10-124. Dostupné z: http://www.biomedcentral.com/1741-7015/10/124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452320" y="2636912"/>
            <a:ext cx="864096" cy="27363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4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229600" cy="257175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OA časopisy podle DOAJ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0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5.5.1999 </a:t>
            </a:r>
            <a:r>
              <a:rPr lang="cs-CZ" dirty="0" err="1" smtClean="0"/>
              <a:t>Harold</a:t>
            </a:r>
            <a:r>
              <a:rPr lang="cs-CZ" dirty="0" smtClean="0"/>
              <a:t> </a:t>
            </a:r>
            <a:r>
              <a:rPr lang="cs-CZ" dirty="0" err="1" smtClean="0"/>
              <a:t>Varmus</a:t>
            </a:r>
            <a:r>
              <a:rPr lang="cs-CZ" dirty="0" smtClean="0"/>
              <a:t>, ředitel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Institutes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zveřejňuje návrh nového systému pro publikování v medicíně pod názvem </a:t>
            </a:r>
            <a:r>
              <a:rPr lang="cs-CZ" dirty="0" smtClean="0">
                <a:hlinkClick r:id="rId2"/>
              </a:rPr>
              <a:t>E-</a:t>
            </a:r>
            <a:r>
              <a:rPr lang="cs-CZ" dirty="0" err="1" smtClean="0">
                <a:hlinkClick r:id="rId2"/>
              </a:rPr>
              <a:t>Biomed</a:t>
            </a:r>
            <a:endParaRPr lang="cs-CZ" dirty="0" smtClean="0"/>
          </a:p>
          <a:p>
            <a:pPr lvl="1"/>
            <a:r>
              <a:rPr lang="cs-CZ" dirty="0" smtClean="0"/>
              <a:t>Články přístupné zdarma, copyright zůstává autorům</a:t>
            </a:r>
          </a:p>
          <a:p>
            <a:pPr lvl="1"/>
            <a:r>
              <a:rPr lang="cs-CZ" dirty="0" smtClean="0"/>
              <a:t>Vědci sami ukládají své práce</a:t>
            </a:r>
          </a:p>
          <a:p>
            <a:pPr lvl="1"/>
            <a:r>
              <a:rPr lang="cs-CZ" dirty="0" smtClean="0"/>
              <a:t>Dva způsoby ukládání</a:t>
            </a:r>
          </a:p>
          <a:p>
            <a:pPr lvl="2"/>
            <a:r>
              <a:rPr lang="cs-CZ" dirty="0" smtClean="0"/>
              <a:t>S peer-</a:t>
            </a:r>
            <a:r>
              <a:rPr lang="cs-CZ" dirty="0" err="1" smtClean="0"/>
              <a:t>review</a:t>
            </a:r>
            <a:endParaRPr lang="cs-CZ" dirty="0" smtClean="0"/>
          </a:p>
          <a:p>
            <a:pPr lvl="2"/>
            <a:r>
              <a:rPr lang="cs-CZ" dirty="0" smtClean="0"/>
              <a:t>Preprinty</a:t>
            </a:r>
          </a:p>
          <a:p>
            <a:pPr lvl="1"/>
            <a:r>
              <a:rPr lang="cs-CZ" dirty="0" smtClean="0"/>
              <a:t>Okamžitý přístup</a:t>
            </a:r>
          </a:p>
          <a:p>
            <a:pPr lvl="1"/>
            <a:r>
              <a:rPr lang="cs-CZ" dirty="0" smtClean="0"/>
              <a:t>Přínosy</a:t>
            </a:r>
          </a:p>
          <a:p>
            <a:pPr lvl="2"/>
            <a:r>
              <a:rPr lang="cs-CZ" dirty="0" smtClean="0"/>
              <a:t>Otevřený přístup k vědeckým publikacím</a:t>
            </a:r>
          </a:p>
          <a:p>
            <a:pPr lvl="2"/>
            <a:r>
              <a:rPr lang="cs-CZ" dirty="0" smtClean="0"/>
              <a:t>Zlepšení publikačního procesu</a:t>
            </a:r>
          </a:p>
          <a:p>
            <a:pPr lvl="2"/>
            <a:r>
              <a:rPr lang="cs-CZ" dirty="0" smtClean="0"/>
              <a:t>Rychlejší šíření vědeckých informací</a:t>
            </a:r>
          </a:p>
          <a:p>
            <a:pPr lvl="2"/>
            <a:r>
              <a:rPr lang="cs-CZ" dirty="0" smtClean="0"/>
              <a:t>Finanční úspory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Počátky OA zdrojů v biomedicíně – </a:t>
            </a:r>
            <a:br>
              <a:rPr lang="cs-CZ" dirty="0" smtClean="0"/>
            </a:br>
            <a:r>
              <a:rPr lang="cs-CZ" dirty="0" smtClean="0"/>
              <a:t>E-</a:t>
            </a:r>
            <a:r>
              <a:rPr lang="cs-CZ" dirty="0" err="1" smtClean="0"/>
              <a:t>Biomed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602128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en-US" sz="1200" dirty="0"/>
              <a:t>VARMUS, Harold E. E-BIOMED: A Proposal for Electronic Publications in the Biomedical Sciences. [online]. 1999 [cit. 2012-10-30]. </a:t>
            </a:r>
            <a:r>
              <a:rPr lang="en-US" sz="1200" dirty="0" err="1"/>
              <a:t>Dostupné</a:t>
            </a:r>
            <a:r>
              <a:rPr lang="en-US" sz="1200" dirty="0"/>
              <a:t> z: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www.nih.gov/about/director/pubmedcentral/ebiomedarch.htm</a:t>
            </a:r>
            <a:r>
              <a:rPr lang="cs-CZ" sz="1200" dirty="0" smtClean="0"/>
              <a:t> </a:t>
            </a:r>
            <a:endParaRPr lang="cs-CZ" dirty="0" smtClean="0"/>
          </a:p>
          <a:p>
            <a:r>
              <a:rPr lang="cs-CZ" sz="1200" dirty="0" smtClean="0">
                <a:hlinkClick r:id="rId3"/>
              </a:rPr>
              <a:t>BAKOVÁ, </a:t>
            </a:r>
            <a:r>
              <a:rPr lang="cs-CZ" sz="1200" dirty="0">
                <a:hlinkClick r:id="rId3"/>
              </a:rPr>
              <a:t>Adéla</a:t>
            </a:r>
            <a:r>
              <a:rPr lang="cs-CZ" sz="1200" dirty="0"/>
              <a:t>. E-</a:t>
            </a:r>
            <a:r>
              <a:rPr lang="cs-CZ" sz="1200" dirty="0" err="1"/>
              <a:t>prints</a:t>
            </a:r>
            <a:r>
              <a:rPr lang="cs-CZ" sz="1200" dirty="0"/>
              <a:t> v medicíně. </a:t>
            </a:r>
            <a:r>
              <a:rPr lang="cs-CZ" sz="1200" i="1" dirty="0"/>
              <a:t>Ikaros</a:t>
            </a:r>
            <a:r>
              <a:rPr lang="cs-CZ" sz="1200" dirty="0"/>
              <a:t> [online]. 2001, roč. 5, č. 3 [cit. 30.10.2012]. Dostupný na </a:t>
            </a:r>
            <a:r>
              <a:rPr lang="cs-CZ" sz="1200" dirty="0" err="1"/>
              <a:t>World</a:t>
            </a:r>
            <a:r>
              <a:rPr lang="cs-CZ" sz="1200" dirty="0"/>
              <a:t> </a:t>
            </a:r>
            <a:r>
              <a:rPr lang="cs-CZ" sz="1200" dirty="0" err="1"/>
              <a:t>Wide</a:t>
            </a:r>
            <a:r>
              <a:rPr lang="cs-CZ" sz="1200" dirty="0"/>
              <a:t> Web: &lt;</a:t>
            </a:r>
            <a:r>
              <a:rPr lang="cs-CZ" sz="1200" dirty="0">
                <a:hlinkClick r:id="rId4"/>
              </a:rPr>
              <a:t>http://www.ikaros.cz/node/723</a:t>
            </a:r>
            <a:r>
              <a:rPr lang="cs-CZ" sz="1200" dirty="0"/>
              <a:t>&gt;. URN-NBN:cz-ik723. ISSN 1212-5075.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45024"/>
            <a:ext cx="1341120" cy="1786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Kritika </a:t>
            </a:r>
            <a:r>
              <a:rPr lang="cs-CZ" dirty="0" err="1" smtClean="0"/>
              <a:t>Varmusova</a:t>
            </a:r>
            <a:r>
              <a:rPr lang="cs-CZ" dirty="0" smtClean="0"/>
              <a:t> návrhu</a:t>
            </a:r>
          </a:p>
          <a:p>
            <a:pPr lvl="1"/>
            <a:r>
              <a:rPr lang="cs-CZ" dirty="0" smtClean="0"/>
              <a:t>Nakladatelé, vědecké společnosti</a:t>
            </a:r>
          </a:p>
          <a:p>
            <a:pPr lvl="2"/>
            <a:r>
              <a:rPr lang="cs-CZ" dirty="0" smtClean="0"/>
              <a:t>Problém kvality</a:t>
            </a:r>
          </a:p>
          <a:p>
            <a:pPr lvl="2"/>
            <a:r>
              <a:rPr lang="cs-CZ" dirty="0" smtClean="0"/>
              <a:t>Přejímání nekvalitního výzkumu do klinické péče</a:t>
            </a:r>
          </a:p>
          <a:p>
            <a:pPr lvl="2"/>
            <a:r>
              <a:rPr lang="cs-CZ" dirty="0" smtClean="0"/>
              <a:t>Velké množství prací nízké kvality</a:t>
            </a:r>
          </a:p>
          <a:p>
            <a:pPr lvl="2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Kritika E-</a:t>
            </a:r>
            <a:r>
              <a:rPr lang="cs-CZ" dirty="0" err="1" smtClean="0"/>
              <a:t>Biomedu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616530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/>
              <a:t>KLING, Rob, Joanna FORTUNA a Adam KING.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Remarkable</a:t>
            </a:r>
            <a:r>
              <a:rPr lang="cs-CZ" sz="1200" dirty="0"/>
              <a:t> </a:t>
            </a:r>
            <a:r>
              <a:rPr lang="cs-CZ" sz="1200" dirty="0" err="1"/>
              <a:t>Transformation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E-</a:t>
            </a:r>
            <a:r>
              <a:rPr lang="cs-CZ" sz="1200" dirty="0" err="1"/>
              <a:t>Biomed</a:t>
            </a:r>
            <a:r>
              <a:rPr lang="cs-CZ" sz="1200" dirty="0"/>
              <a:t> </a:t>
            </a:r>
            <a:r>
              <a:rPr lang="cs-CZ" sz="1200" dirty="0" err="1"/>
              <a:t>into</a:t>
            </a:r>
            <a:r>
              <a:rPr lang="cs-CZ" sz="1200" dirty="0"/>
              <a:t> </a:t>
            </a:r>
            <a:r>
              <a:rPr lang="cs-CZ" sz="1200" dirty="0" err="1"/>
              <a:t>PubMed</a:t>
            </a:r>
            <a:r>
              <a:rPr lang="cs-CZ" sz="1200" dirty="0"/>
              <a:t> </a:t>
            </a:r>
            <a:r>
              <a:rPr lang="cs-CZ" sz="1200" dirty="0" err="1"/>
              <a:t>Central</a:t>
            </a:r>
            <a:r>
              <a:rPr lang="cs-CZ" sz="1200" dirty="0"/>
              <a:t>. [online]. 2002 [cit. 2012-10-30]. Dostupné z: </a:t>
            </a:r>
            <a:r>
              <a:rPr lang="cs-CZ" sz="1200" dirty="0">
                <a:hlinkClick r:id="rId2"/>
              </a:rPr>
              <a:t>https://</a:t>
            </a:r>
            <a:r>
              <a:rPr lang="cs-CZ" sz="1200" dirty="0" smtClean="0">
                <a:hlinkClick r:id="rId2"/>
              </a:rPr>
              <a:t>scholarworks.iu.edu/dspace/bitstream/handle/2022/170/wp01-03B.html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30.8.1999 nový návrh pod názvem </a:t>
            </a:r>
            <a:r>
              <a:rPr lang="cs-CZ" dirty="0" err="1" smtClean="0"/>
              <a:t>PubMed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endParaRPr lang="cs-CZ" dirty="0" smtClean="0"/>
          </a:p>
          <a:p>
            <a:pPr lvl="1"/>
            <a:r>
              <a:rPr lang="cs-CZ" dirty="0" smtClean="0"/>
              <a:t>Články jsou získávány od vydavatelů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ožné i zveřejnění s embargem</a:t>
            </a:r>
          </a:p>
          <a:p>
            <a:pPr lvl="1"/>
            <a:r>
              <a:rPr lang="cs-CZ" dirty="0" smtClean="0"/>
              <a:t>Žádné preprinty</a:t>
            </a:r>
          </a:p>
          <a:p>
            <a:pPr lvl="1"/>
            <a:r>
              <a:rPr lang="cs-CZ" dirty="0" smtClean="0"/>
              <a:t>Žádné změny v oblasti autorských práv</a:t>
            </a:r>
          </a:p>
          <a:p>
            <a:r>
              <a:rPr lang="cs-CZ" dirty="0" smtClean="0"/>
              <a:t>První zapojení vydavatelé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Society </a:t>
            </a:r>
            <a:r>
              <a:rPr lang="cs-CZ" dirty="0" err="1" smtClean="0"/>
              <a:t>for</a:t>
            </a:r>
            <a:r>
              <a:rPr lang="cs-CZ" dirty="0" smtClean="0"/>
              <a:t> Cell Biology,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Molecular</a:t>
            </a:r>
            <a:r>
              <a:rPr lang="cs-CZ" dirty="0" smtClean="0"/>
              <a:t> Biology  </a:t>
            </a:r>
            <a:r>
              <a:rPr lang="cs-CZ" dirty="0" err="1" smtClean="0"/>
              <a:t>Organization</a:t>
            </a:r>
            <a:r>
              <a:rPr lang="cs-CZ" dirty="0" smtClean="0"/>
              <a:t>, </a:t>
            </a:r>
            <a:r>
              <a:rPr lang="cs-CZ" dirty="0" err="1" smtClean="0"/>
              <a:t>Proceedings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Science</a:t>
            </a:r>
          </a:p>
          <a:p>
            <a:r>
              <a:rPr lang="cs-CZ" dirty="0" smtClean="0"/>
              <a:t>Únor 2000 – </a:t>
            </a:r>
            <a:r>
              <a:rPr lang="cs-CZ" dirty="0" err="1" smtClean="0"/>
              <a:t>PubMed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startuje</a:t>
            </a:r>
          </a:p>
          <a:p>
            <a:pPr lvl="1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PubMed</a:t>
            </a:r>
            <a:r>
              <a:rPr lang="cs-CZ" dirty="0" smtClean="0"/>
              <a:t> </a:t>
            </a:r>
            <a:r>
              <a:rPr lang="cs-CZ" dirty="0" err="1" smtClean="0"/>
              <a:t>Central</a:t>
            </a:r>
            <a:r>
              <a:rPr lang="cs-CZ" dirty="0" smtClean="0"/>
              <a:t> - návrh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Consolidated</a:t>
            </a:r>
            <a:r>
              <a:rPr lang="cs-CZ" dirty="0" smtClean="0"/>
              <a:t> </a:t>
            </a:r>
            <a:r>
              <a:rPr lang="cs-CZ" dirty="0" err="1" smtClean="0"/>
              <a:t>Appropriations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2008 – zakotvena povinnost </a:t>
            </a:r>
            <a:r>
              <a:rPr lang="cs-CZ" dirty="0"/>
              <a:t>každého příjemce grantu </a:t>
            </a:r>
            <a:r>
              <a:rPr lang="cs-CZ" dirty="0" smtClean="0"/>
              <a:t>NIH umožnit </a:t>
            </a:r>
            <a:r>
              <a:rPr lang="cs-CZ" dirty="0"/>
              <a:t>veřejný přístup k článkům, které jsou výsledkem grantové podpory NIH, nejpozději 12 měsíců od zveřejnění v recenzovaném </a:t>
            </a:r>
            <a:r>
              <a:rPr lang="cs-CZ" dirty="0" smtClean="0"/>
              <a:t>časopise</a:t>
            </a:r>
          </a:p>
          <a:p>
            <a:r>
              <a:rPr lang="cs-CZ" dirty="0"/>
              <a:t>Autoři článků musí tedy dbát na to, aby smlouva uzavřená s nakladatelem nevylučovala umístění článku do repozitáře</a:t>
            </a:r>
            <a:endParaRPr lang="cs-CZ" dirty="0" smtClean="0"/>
          </a:p>
          <a:p>
            <a:r>
              <a:rPr lang="cs-CZ" dirty="0" smtClean="0"/>
              <a:t>Články jsou ukládány v </a:t>
            </a:r>
            <a:r>
              <a:rPr lang="cs-CZ" dirty="0" err="1" smtClean="0">
                <a:hlinkClick r:id="rId2"/>
              </a:rPr>
              <a:t>PubMed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Central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otevřeného přístupu NIH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Volný přístup ke kompletnímu obsahu</a:t>
            </a:r>
          </a:p>
          <a:p>
            <a:r>
              <a:rPr lang="cs-CZ" dirty="0" smtClean="0"/>
              <a:t>Trvalé uchování kompletního obsahu</a:t>
            </a:r>
          </a:p>
          <a:p>
            <a:r>
              <a:rPr lang="cs-CZ" dirty="0" smtClean="0"/>
              <a:t>Elektronický protějšek ke kolekci tištěných časopisů NLM</a:t>
            </a:r>
          </a:p>
          <a:p>
            <a:r>
              <a:rPr lang="cs-CZ" dirty="0" smtClean="0"/>
              <a:t>Články jsou ukládány vydavateli i autory</a:t>
            </a:r>
          </a:p>
          <a:p>
            <a:r>
              <a:rPr lang="cs-CZ" dirty="0" smtClean="0"/>
              <a:t>Všechny plné texty jsou uloženy v PMC, žádné odkazy na externí úložiště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PubMed</a:t>
            </a:r>
            <a:endParaRPr lang="cs-CZ" dirty="0" smtClean="0"/>
          </a:p>
          <a:p>
            <a:r>
              <a:rPr lang="cs-CZ" dirty="0" smtClean="0"/>
              <a:t>PMC International – UKPMC (2007) a PMC </a:t>
            </a:r>
            <a:r>
              <a:rPr lang="cs-CZ" dirty="0" err="1" smtClean="0"/>
              <a:t>Canada</a:t>
            </a:r>
            <a:r>
              <a:rPr lang="cs-CZ" dirty="0" smtClean="0"/>
              <a:t> (2009)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PubMedCentral</a:t>
            </a:r>
            <a:r>
              <a:rPr lang="cs-CZ" dirty="0" smtClean="0"/>
              <a:t> dnes = PMC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5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Zahraniční open access zdroje &amp;#x0D;&amp;#x0A;z pohledu knihovnické praxe&amp;quot;&quot;/&gt;&lt;property id=&quot;20307&quot; value=&quot;268&quot;/&gt;&lt;/object&gt;&lt;object type=&quot;3&quot; unique_id=&quot;10005&quot;&gt;&lt;property id=&quot;20148&quot; value=&quot;5&quot;/&gt;&lt;property id=&quot;20300&quot; value=&quot;Slide 2 - &amp;quot;Druhy OA zdrojů&amp;quot;&quot;/&gt;&lt;property id=&quot;20307&quot; value=&quot;278&quot;/&gt;&lt;/object&gt;&lt;object type=&quot;3&quot; unique_id=&quot;10006&quot;&gt;&lt;property id=&quot;20148&quot; value=&quot;5&quot;/&gt;&lt;property id=&quot;20300&quot; value=&quot;Slide 3 - &amp;quot;OA publikování podle oborů&amp;quot;&quot;/&gt;&lt;property id=&quot;20307&quot; value=&quot;271&quot;/&gt;&lt;/object&gt;&lt;object type=&quot;3&quot; unique_id=&quot;10007&quot;&gt;&lt;property id=&quot;20148&quot; value=&quot;5&quot;/&gt;&lt;property id=&quot;20300&quot; value=&quot;Slide 4 - &amp;quot;OA časopisy podle DOAJ&amp;quot;&quot;/&gt;&lt;property id=&quot;20307&quot; value=&quot;274&quot;/&gt;&lt;/object&gt;&lt;object type=&quot;3&quot; unique_id=&quot;10008&quot;&gt;&lt;property id=&quot;20148&quot; value=&quot;5&quot;/&gt;&lt;property id=&quot;20300&quot; value=&quot;Slide 5 - &amp;quot;Počátky OA zdrojů v biomedicíně – &amp;#x0D;&amp;#x0A;E-Biomed&amp;quot;&quot;/&gt;&lt;property id=&quot;20307&quot; value=&quot;257&quot;/&gt;&lt;/object&gt;&lt;object type=&quot;3&quot; unique_id=&quot;10009&quot;&gt;&lt;property id=&quot;20148&quot; value=&quot;5&quot;/&gt;&lt;property id=&quot;20300&quot; value=&quot;Slide 6 - &amp;quot;Kritika E-Biomedu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PubMed Central - návrh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Politika otevřeného přístupu NIH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PubMedCentral dnes = PMC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PMC v číslech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PMC časopisy – ještě více čísel&amp;quot;&quot;/&gt;&lt;property id=&quot;20307&quot; value=&quot;264&quot;/&gt;&lt;/object&gt;&lt;object type=&quot;3&quot; unique_id=&quot;10015&quot;&gt;&lt;property id=&quot;20148&quot; value=&quot;5&quot;/&gt;&lt;property id=&quot;20300&quot; value=&quot;Slide 12 - &amp;quot;Přírůstky PMC&amp;quot;&quot;/&gt;&lt;property id=&quot;20307&quot; value=&quot;263&quot;/&gt;&lt;/object&gt;&lt;object type=&quot;3&quot; unique_id=&quot;10016&quot;&gt;&lt;property id=&quot;20148&quot; value=&quot;5&quot;/&gt;&lt;property id=&quot;20300&quot; value=&quot;Slide 13 - &amp;quot;Záznamy v Pubmed v. fulltexty v PMC&amp;quot;&quot;/&gt;&lt;property id=&quot;20307&quot; value=&quot;256&quot;/&gt;&lt;/object&gt;&lt;object type=&quot;3&quot; unique_id=&quot;10017&quot;&gt;&lt;property id=&quot;20148&quot; value=&quot;5&quot;/&gt;&lt;property id=&quot;20300&quot; value=&quot;Slide 14 - &amp;quot;PMC a autorská práva&amp;quot;&quot;/&gt;&lt;property id=&quot;20307&quot; value=&quot;265&quot;/&gt;&lt;/object&gt;&lt;object type=&quot;3&quot; unique_id=&quot;10018&quot;&gt;&lt;property id=&quot;20148&quot; value=&quot;5&quot;/&gt;&lt;property id=&quot;20300&quot; value=&quot;Slide 15 - &amp;quot;PMC a autorská práva – příklady článků&amp;quot;&quot;/&gt;&lt;property id=&quot;20307&quot; value=&quot;266&quot;/&gt;&lt;/object&gt;&lt;object type=&quot;3&quot; unique_id=&quot;10019&quot;&gt;&lt;property id=&quot;20148&quot; value=&quot;5&quot;/&gt;&lt;property id=&quot;20300&quot; value=&quot;Slide 16 - &amp;quot;PMC a autorská práva – CC licence&amp;quot;&quot;/&gt;&lt;property id=&quot;20307&quot; value=&quot;267&quot;/&gt;&lt;/object&gt;&lt;object type=&quot;3&quot; unique_id=&quot;10020&quot;&gt;&lt;property id=&quot;20148&quot; value=&quot;5&quot;/&gt;&lt;property id=&quot;20300&quot; value=&quot;Slide 17 - &amp;quot;PMC a kvalita&amp;quot;&quot;/&gt;&lt;property id=&quot;20307&quot; value=&quot;269&quot;/&gt;&lt;/object&gt;&lt;object type=&quot;3&quot; unique_id=&quot;10021&quot;&gt;&lt;property id=&quot;20148&quot; value=&quot;5&quot;/&gt;&lt;property id=&quot;20300&quot; value=&quot;Slide 18 - &amp;quot;BioMedCentral&amp;quot;&quot;/&gt;&lt;property id=&quot;20307&quot; value=&quot;270&quot;/&gt;&lt;/object&gt;&lt;object type=&quot;3&quot; unique_id=&quot;10022&quot;&gt;&lt;property id=&quot;20148&quot; value=&quot;5&quot;/&gt;&lt;property id=&quot;20300&quot; value=&quot;Slide 19 - &amp;quot;BioMedCentral - příklad&amp;quot;&quot;/&gt;&lt;property id=&quot;20307&quot; value=&quot;272&quot;/&gt;&lt;/object&gt;&lt;object type=&quot;3&quot; unique_id=&quot;10023&quot;&gt;&lt;property id=&quot;20148&quot; value=&quot;5&quot;/&gt;&lt;property id=&quot;20300&quot; value=&quot;Slide 20 - &amp;quot;PLoS – Public Library of Science&amp;quot;&quot;/&gt;&lt;property id=&quot;20307&quot; value=&quot;273&quot;/&gt;&lt;/object&gt;&lt;object type=&quot;3&quot; unique_id=&quot;10024&quot;&gt;&lt;property id=&quot;20148&quot; value=&quot;5&quot;/&gt;&lt;property id=&quot;20300&quot; value=&quot;Slide 21 - &amp;quot;PLoS - příklad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HowOpenIsIt?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OAS podle PLoS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OA knihy&amp;quot;&quot;/&gt;&lt;property id=&quot;20307&quot; value=&quot;279&quot;/&gt;&lt;/object&gt;&lt;object type=&quot;3&quot; unique_id=&quot;10028&quot;&gt;&lt;property id=&quot;20148&quot; value=&quot;5&quot;/&gt;&lt;property id=&quot;20300&quot; value=&quot;Slide 25 - &amp;quot;Repozitáře&amp;quot;&quot;/&gt;&lt;property id=&quot;20307&quot; value=&quot;280&quot;/&gt;&lt;/object&gt;&lt;object type=&quot;3&quot; unique_id=&quot;10029&quot;&gt;&lt;property id=&quot;20148&quot; value=&quot;5&quot;/&gt;&lt;property id=&quot;20300&quot; value=&quot;Slide 26 - &amp;quot;Repozitáře - texty&amp;quot;&quot;/&gt;&lt;property id=&quot;20307&quot; value=&quot;283&quot;/&gt;&lt;/object&gt;&lt;object type=&quot;3&quot; unique_id=&quot;10030&quot;&gt;&lt;property id=&quot;20148&quot; value=&quot;5&quot;/&gt;&lt;property id=&quot;20300&quot; value=&quot;Slide 27 - &amp;quot;Repozitáře - multimédia&amp;quot;&quot;/&gt;&lt;property id=&quot;20307&quot; value=&quot;281&quot;/&gt;&lt;/object&gt;&lt;object type=&quot;3&quot; unique_id=&quot;10031&quot;&gt;&lt;property id=&quot;20148&quot; value=&quot;5&quot;/&gt;&lt;property id=&quot;20300&quot; value=&quot;Slide 28 - &amp;quot;Repozitáře - data&amp;quot;&quot;/&gt;&lt;property id=&quot;20307&quot; value=&quot;282&quot;/&gt;&lt;/object&gt;&lt;object type=&quot;3&quot; unique_id=&quot;10152&quot;&gt;&lt;property id=&quot;20148&quot; value=&quot;5&quot;/&gt;&lt;property id=&quot;20300&quot; value=&quot;Slide 29 - &amp;quot;Děkuji za pozornost&amp;quot;&quot;/&gt;&lt;property id=&quot;20307&quot; value=&quot;28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450</TotalTime>
  <Words>824</Words>
  <Application>Microsoft Office PowerPoint</Application>
  <PresentationFormat>Předvádění na obrazovce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Vlnění</vt:lpstr>
      <vt:lpstr>Zahraniční open access zdroje  z pohledu knihovnické praxe</vt:lpstr>
      <vt:lpstr>Druhy OA zdrojů</vt:lpstr>
      <vt:lpstr>OA publikování podle oborů</vt:lpstr>
      <vt:lpstr>OA časopisy podle DOAJ</vt:lpstr>
      <vt:lpstr>Počátky OA zdrojů v biomedicíně –  E-Biomed</vt:lpstr>
      <vt:lpstr>Kritika E-Biomedu</vt:lpstr>
      <vt:lpstr>PubMed Central - návrh</vt:lpstr>
      <vt:lpstr>Politika otevřeného přístupu NIH</vt:lpstr>
      <vt:lpstr>PubMedCentral dnes = PMC</vt:lpstr>
      <vt:lpstr>PMC v číslech</vt:lpstr>
      <vt:lpstr>PMC časopisy – ještě více čísel</vt:lpstr>
      <vt:lpstr>Přírůstky PMC</vt:lpstr>
      <vt:lpstr>Záznamy v Pubmed v. fulltexty v PMC</vt:lpstr>
      <vt:lpstr>PMC a autorská práva</vt:lpstr>
      <vt:lpstr>PMC a autorská práva – příklady článků</vt:lpstr>
      <vt:lpstr>PMC a autorská práva – CC licence</vt:lpstr>
      <vt:lpstr>PMC a kvalita</vt:lpstr>
      <vt:lpstr>BioMedCentral</vt:lpstr>
      <vt:lpstr>BioMedCentral - příklad</vt:lpstr>
      <vt:lpstr>PLoS – Public Library of Science</vt:lpstr>
      <vt:lpstr>PLoS - příklad</vt:lpstr>
      <vt:lpstr>HowOpenIsIt?</vt:lpstr>
      <vt:lpstr>OAS podle PLoS</vt:lpstr>
      <vt:lpstr>OA knihy</vt:lpstr>
      <vt:lpstr>Repozitáře</vt:lpstr>
      <vt:lpstr>Repozitáře - texty</vt:lpstr>
      <vt:lpstr>Repozitáře - multimédia</vt:lpstr>
      <vt:lpstr>Repozitáře - data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aj</dc:creator>
  <cp:lastModifiedBy>student1</cp:lastModifiedBy>
  <cp:revision>45</cp:revision>
  <dcterms:created xsi:type="dcterms:W3CDTF">2012-10-24T15:29:55Z</dcterms:created>
  <dcterms:modified xsi:type="dcterms:W3CDTF">2012-10-30T14:15:35Z</dcterms:modified>
</cp:coreProperties>
</file>