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8" r:id="rId2"/>
    <p:sldId id="259" r:id="rId3"/>
    <p:sldId id="273" r:id="rId4"/>
    <p:sldId id="274" r:id="rId5"/>
    <p:sldId id="268" r:id="rId6"/>
    <p:sldId id="260" r:id="rId7"/>
    <p:sldId id="271" r:id="rId8"/>
    <p:sldId id="261" r:id="rId9"/>
    <p:sldId id="270" r:id="rId10"/>
    <p:sldId id="272" r:id="rId11"/>
    <p:sldId id="269" r:id="rId12"/>
    <p:sldId id="275" r:id="rId13"/>
    <p:sldId id="276" r:id="rId14"/>
  </p:sldIdLst>
  <p:sldSz cx="9144000" cy="6858000" type="screen4x3"/>
  <p:notesSz cx="6784975" cy="992981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18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476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0156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43249" y="1"/>
            <a:ext cx="2940156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F437F1-51A7-4A71-95D9-1D1AAB0AE587}" type="datetimeFigureOut">
              <a:rPr lang="cs-CZ" smtClean="0"/>
              <a:t>16.12.2014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31599"/>
            <a:ext cx="2940156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43249" y="9431599"/>
            <a:ext cx="2940156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75F90D-3B07-4BBA-B7E1-BD5FC5A8AC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56936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0846" cy="49625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42537" y="0"/>
            <a:ext cx="2940846" cy="49625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10E575-FF3C-468D-89B3-CCD08E69414A}" type="datetimeFigureOut">
              <a:rPr lang="cs-CZ" smtClean="0"/>
              <a:t>16.12.2014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122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8659" y="4716782"/>
            <a:ext cx="5427661" cy="4467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31975"/>
            <a:ext cx="2940846" cy="49625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42537" y="9431975"/>
            <a:ext cx="2940846" cy="49625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3C0858-EB53-40B3-8D97-7A4738E8309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267643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3C0858-EB53-40B3-8D97-7A4738E83090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12428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012F1-FD6A-44ED-B14E-7B57039EB71E}" type="datetimeFigureOut">
              <a:rPr lang="cs-CZ" smtClean="0"/>
              <a:t>16.12.2014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CC0C7-2020-43CD-901F-B19B346C2C9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2190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012F1-FD6A-44ED-B14E-7B57039EB71E}" type="datetimeFigureOut">
              <a:rPr lang="cs-CZ" smtClean="0"/>
              <a:t>16.12.2014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CC0C7-2020-43CD-901F-B19B346C2C9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906958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012F1-FD6A-44ED-B14E-7B57039EB71E}" type="datetimeFigureOut">
              <a:rPr lang="cs-CZ" smtClean="0"/>
              <a:t>16.12.2014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CC0C7-2020-43CD-901F-B19B346C2C9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2160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012F1-FD6A-44ED-B14E-7B57039EB71E}" type="datetimeFigureOut">
              <a:rPr lang="cs-CZ" smtClean="0"/>
              <a:t>16.12.2014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CC0C7-2020-43CD-901F-B19B346C2C9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98452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012F1-FD6A-44ED-B14E-7B57039EB71E}" type="datetimeFigureOut">
              <a:rPr lang="cs-CZ" smtClean="0"/>
              <a:t>16.12.2014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CC0C7-2020-43CD-901F-B19B346C2C9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026680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012F1-FD6A-44ED-B14E-7B57039EB71E}" type="datetimeFigureOut">
              <a:rPr lang="cs-CZ" smtClean="0"/>
              <a:t>16.12.2014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CC0C7-2020-43CD-901F-B19B346C2C9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094841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012F1-FD6A-44ED-B14E-7B57039EB71E}" type="datetimeFigureOut">
              <a:rPr lang="cs-CZ" smtClean="0"/>
              <a:t>16.12.2014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CC0C7-2020-43CD-901F-B19B346C2C9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530453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012F1-FD6A-44ED-B14E-7B57039EB71E}" type="datetimeFigureOut">
              <a:rPr lang="cs-CZ" smtClean="0"/>
              <a:t>16.12.2014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CC0C7-2020-43CD-901F-B19B346C2C9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18689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012F1-FD6A-44ED-B14E-7B57039EB71E}" type="datetimeFigureOut">
              <a:rPr lang="cs-CZ" smtClean="0"/>
              <a:t>16.12.2014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CC0C7-2020-43CD-901F-B19B346C2C9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20203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012F1-FD6A-44ED-B14E-7B57039EB71E}" type="datetimeFigureOut">
              <a:rPr lang="cs-CZ" smtClean="0"/>
              <a:t>16.12.2014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CC0C7-2020-43CD-901F-B19B346C2C9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766384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012F1-FD6A-44ED-B14E-7B57039EB71E}" type="datetimeFigureOut">
              <a:rPr lang="cs-CZ" smtClean="0"/>
              <a:t>16.12.2014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CC0C7-2020-43CD-901F-B19B346C2C9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15170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012F1-FD6A-44ED-B14E-7B57039EB71E}" type="datetimeFigureOut">
              <a:rPr lang="cs-CZ" smtClean="0"/>
              <a:t>16.12.2014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BCC0C7-2020-43CD-901F-B19B346C2C9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52321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moodle.mefanet.cz/course/view.php?id=24" TargetMode="Externa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5" Type="http://schemas.openxmlformats.org/officeDocument/2006/relationships/image" Target="../media/image2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certik.cuni.cz/" TargetMode="Externa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5" Type="http://schemas.openxmlformats.org/officeDocument/2006/relationships/image" Target="../media/image28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5.png"/><Relationship Id="rId5" Type="http://schemas.openxmlformats.org/officeDocument/2006/relationships/hyperlink" Target="http://c4lpt.co.uk/top100tools/" TargetMode="Externa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3.png"/><Relationship Id="rId7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5" Type="http://schemas.openxmlformats.org/officeDocument/2006/relationships/image" Target="../media/image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2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95536" y="1454919"/>
            <a:ext cx="8568952" cy="1470025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cs-CZ" sz="480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Ediční a publikační činnost na UK</a:t>
            </a:r>
            <a:endParaRPr lang="cs-CZ" sz="480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24719" y="2924944"/>
            <a:ext cx="6400800" cy="1368152"/>
          </a:xfrm>
        </p:spPr>
        <p:txBody>
          <a:bodyPr>
            <a:noAutofit/>
          </a:bodyPr>
          <a:lstStyle/>
          <a:p>
            <a:r>
              <a:rPr lang="cs-CZ" sz="3600" smtClean="0">
                <a:solidFill>
                  <a:schemeClr val="tx1"/>
                </a:solidFill>
              </a:rPr>
              <a:t>MUDr. Jitka Feberová, Ph.D.</a:t>
            </a:r>
          </a:p>
          <a:p>
            <a:r>
              <a:rPr lang="cs-CZ" sz="3600">
                <a:solidFill>
                  <a:schemeClr val="tx1"/>
                </a:solidFill>
              </a:rPr>
              <a:t>jitka.feberova@ruk.cuni.cz</a:t>
            </a:r>
          </a:p>
          <a:p>
            <a:endParaRPr lang="cs-CZ" sz="3600" smtClean="0">
              <a:solidFill>
                <a:schemeClr val="tx1"/>
              </a:solidFill>
            </a:endParaRPr>
          </a:p>
          <a:p>
            <a:endParaRPr lang="cs-CZ" sz="3600" smtClean="0">
              <a:solidFill>
                <a:schemeClr val="tx1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8855" y="4457675"/>
            <a:ext cx="416242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5729" y="5301208"/>
            <a:ext cx="82867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4305" y="260648"/>
            <a:ext cx="1247775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2195736" y="6453336"/>
            <a:ext cx="5184576" cy="4194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>
              <a:spcBef>
                <a:spcPct val="0"/>
              </a:spcBef>
              <a:buNone/>
              <a:defRPr sz="48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cs-CZ" sz="1600"/>
              <a:t>Seminář ČSZIVI – Elektronické publikování</a:t>
            </a:r>
          </a:p>
        </p:txBody>
      </p:sp>
    </p:spTree>
    <p:extLst>
      <p:ext uri="{BB962C8B-B14F-4D97-AF65-F5344CB8AC3E}">
        <p14:creationId xmlns:p14="http://schemas.microsoft.com/office/powerpoint/2010/main" val="12441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>
            <p:custDataLst>
              <p:tags r:id="rId1"/>
            </p:custDataLst>
          </p:nvPr>
        </p:nvSpPr>
        <p:spPr>
          <a:xfrm>
            <a:off x="899592" y="0"/>
            <a:ext cx="7488832" cy="14127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cs-CZ"/>
            </a:defPPr>
            <a:lvl1pPr algn="ctr">
              <a:spcBef>
                <a:spcPct val="0"/>
              </a:spcBef>
              <a:defRPr sz="40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cs-CZ" smtClean="0"/>
              <a:t>Moodle-Mefanet</a:t>
            </a:r>
            <a:endParaRPr lang="cs-CZ"/>
          </a:p>
          <a:p>
            <a:r>
              <a:rPr lang="cs-CZ" smtClean="0"/>
              <a:t>http://moodle.mefanet.cz</a:t>
            </a: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395536" y="1340768"/>
            <a:ext cx="499027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mtClean="0"/>
              <a:t>Meziuniverzitní kurzy</a:t>
            </a:r>
          </a:p>
          <a:p>
            <a:r>
              <a:rPr lang="cs-CZ" smtClean="0"/>
              <a:t>Kurz e-Klinická biochemie – přístup pro hosty</a:t>
            </a:r>
          </a:p>
          <a:p>
            <a:r>
              <a:rPr lang="cs-CZ">
                <a:hlinkClick r:id="rId3"/>
              </a:rPr>
              <a:t>https://</a:t>
            </a:r>
            <a:r>
              <a:rPr lang="cs-CZ" smtClean="0">
                <a:hlinkClick r:id="rId3"/>
              </a:rPr>
              <a:t>moodle.mefanet.cz/course/view.php?id=24</a:t>
            </a:r>
            <a:endParaRPr lang="cs-CZ" smtClean="0"/>
          </a:p>
          <a:p>
            <a:endParaRPr lang="cs-CZ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276872"/>
            <a:ext cx="4531783" cy="4469582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357602"/>
            <a:ext cx="414338" cy="428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bdélník 5"/>
          <p:cNvSpPr/>
          <p:nvPr/>
        </p:nvSpPr>
        <p:spPr>
          <a:xfrm>
            <a:off x="0" y="0"/>
            <a:ext cx="107950" cy="685800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3475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>
            <p:custDataLst>
              <p:tags r:id="rId1"/>
            </p:custDataLst>
          </p:nvPr>
        </p:nvSpPr>
        <p:spPr>
          <a:xfrm>
            <a:off x="899592" y="0"/>
            <a:ext cx="7488832" cy="14127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cs-CZ" sz="400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Certik</a:t>
            </a:r>
          </a:p>
          <a:p>
            <a:pPr algn="ctr">
              <a:spcBef>
                <a:spcPct val="0"/>
              </a:spcBef>
            </a:pPr>
            <a:r>
              <a:rPr lang="cs-CZ" sz="400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  <a:hlinkClick r:id="rId3"/>
              </a:rPr>
              <a:t>http://certik.cuni.cz</a:t>
            </a:r>
            <a:endParaRPr lang="cs-CZ" sz="4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357602"/>
            <a:ext cx="414338" cy="428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bdélník 4"/>
          <p:cNvSpPr/>
          <p:nvPr/>
        </p:nvSpPr>
        <p:spPr>
          <a:xfrm>
            <a:off x="0" y="0"/>
            <a:ext cx="107950" cy="685800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3" name="TextovéPole 2"/>
          <p:cNvSpPr txBox="1"/>
          <p:nvPr/>
        </p:nvSpPr>
        <p:spPr>
          <a:xfrm>
            <a:off x="454824" y="1615289"/>
            <a:ext cx="8136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cs-CZ" altLang="cs-CZ"/>
              <a:t>Nástroj pro metodologii tvorby kurzů a hodnocení kvality </a:t>
            </a:r>
            <a:r>
              <a:rPr lang="cs-CZ" altLang="cs-CZ" smtClean="0"/>
              <a:t>e-learningu CERTIK</a:t>
            </a:r>
            <a:endParaRPr lang="cs-CZ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179303"/>
            <a:ext cx="5051425" cy="460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4625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>
            <p:custDataLst>
              <p:tags r:id="rId1"/>
            </p:custDataLst>
          </p:nvPr>
        </p:nvSpPr>
        <p:spPr>
          <a:xfrm>
            <a:off x="899592" y="0"/>
            <a:ext cx="7488832" cy="14127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cs-CZ" sz="400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Jak tvořit kurz</a:t>
            </a: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357602"/>
            <a:ext cx="414338" cy="428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bdélník 4"/>
          <p:cNvSpPr/>
          <p:nvPr/>
        </p:nvSpPr>
        <p:spPr>
          <a:xfrm>
            <a:off x="0" y="0"/>
            <a:ext cx="107950" cy="685800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322" y="1412775"/>
            <a:ext cx="8613775" cy="489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1283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>
            <p:custDataLst>
              <p:tags r:id="rId1"/>
            </p:custDataLst>
          </p:nvPr>
        </p:nvSpPr>
        <p:spPr>
          <a:xfrm>
            <a:off x="899592" y="0"/>
            <a:ext cx="7488832" cy="14127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cs-CZ" sz="400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Hodnocení kurzu</a:t>
            </a: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357602"/>
            <a:ext cx="414338" cy="428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bdélník 4"/>
          <p:cNvSpPr/>
          <p:nvPr/>
        </p:nvSpPr>
        <p:spPr>
          <a:xfrm>
            <a:off x="0" y="0"/>
            <a:ext cx="107950" cy="685800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94283"/>
            <a:ext cx="7429004" cy="5527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1036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>
            <p:custDataLst>
              <p:tags r:id="rId1"/>
            </p:custDataLst>
          </p:nvPr>
        </p:nvSpPr>
        <p:spPr>
          <a:xfrm>
            <a:off x="971600" y="0"/>
            <a:ext cx="7488832" cy="14127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cs-CZ" sz="400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Moodle UK</a:t>
            </a:r>
          </a:p>
          <a:p>
            <a:pPr algn="ctr">
              <a:spcBef>
                <a:spcPct val="0"/>
              </a:spcBef>
            </a:pPr>
            <a:r>
              <a:rPr lang="cs-CZ" sz="400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http://dl.cuni.cz</a:t>
            </a:r>
            <a:endParaRPr lang="cs-CZ" sz="4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1036" y="1772816"/>
            <a:ext cx="7717468" cy="5040560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Obdélník 4"/>
          <p:cNvSpPr/>
          <p:nvPr/>
        </p:nvSpPr>
        <p:spPr>
          <a:xfrm>
            <a:off x="0" y="0"/>
            <a:ext cx="107950" cy="685800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3" name="TextovéPole 2"/>
          <p:cNvSpPr txBox="1"/>
          <p:nvPr/>
        </p:nvSpPr>
        <p:spPr>
          <a:xfrm>
            <a:off x="4283968" y="1280954"/>
            <a:ext cx="4752528" cy="707886"/>
          </a:xfrm>
          <a:prstGeom prst="rect">
            <a:avLst/>
          </a:prstGeom>
          <a:solidFill>
            <a:srgbClr val="92D050"/>
          </a:solidFill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 rtlCol="0">
            <a:spAutoFit/>
          </a:bodyPr>
          <a:lstStyle/>
          <a:p>
            <a:r>
              <a:rPr lang="cs-CZ" sz="2000" b="1" smtClean="0"/>
              <a:t>Patříme k největším instalacím celosvětově</a:t>
            </a:r>
          </a:p>
          <a:p>
            <a:r>
              <a:rPr lang="cs-CZ" sz="2000" b="1"/>
              <a:t>5000 </a:t>
            </a:r>
            <a:r>
              <a:rPr lang="cs-CZ" sz="2000" b="1" smtClean="0"/>
              <a:t>kurzů, 50 tisíc uživatelů</a:t>
            </a:r>
            <a:endParaRPr lang="cs-CZ" sz="2000" b="1"/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357602"/>
            <a:ext cx="414338" cy="428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" y="548680"/>
            <a:ext cx="1320285" cy="5456709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Ovál 5"/>
          <p:cNvSpPr/>
          <p:nvPr/>
        </p:nvSpPr>
        <p:spPr>
          <a:xfrm>
            <a:off x="107950" y="2564904"/>
            <a:ext cx="647626" cy="216024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TextovéPole 9"/>
          <p:cNvSpPr txBox="1"/>
          <p:nvPr/>
        </p:nvSpPr>
        <p:spPr>
          <a:xfrm>
            <a:off x="107950" y="271681"/>
            <a:ext cx="24840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The Top 100 Tools for Learning 2014  </a:t>
            </a:r>
            <a:endParaRPr lang="cs-CZ" sz="1200"/>
          </a:p>
        </p:txBody>
      </p:sp>
    </p:spTree>
    <p:extLst>
      <p:ext uri="{BB962C8B-B14F-4D97-AF65-F5344CB8AC3E}">
        <p14:creationId xmlns:p14="http://schemas.microsoft.com/office/powerpoint/2010/main" val="724568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797152"/>
            <a:ext cx="3179261" cy="1816721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Obdélník 1"/>
          <p:cNvSpPr/>
          <p:nvPr/>
        </p:nvSpPr>
        <p:spPr>
          <a:xfrm>
            <a:off x="2411760" y="116632"/>
            <a:ext cx="4176464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cs-CZ" sz="400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Nástroje Moodle</a:t>
            </a:r>
            <a:endParaRPr lang="cs-CZ" sz="400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522" y="1494075"/>
            <a:ext cx="3657799" cy="2147774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226187" y="1124743"/>
            <a:ext cx="21858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mtClean="0"/>
              <a:t>Ozvučené prezentace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5917" y="1494075"/>
            <a:ext cx="4058990" cy="1360171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4025917" y="1122983"/>
            <a:ext cx="6601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mtClean="0"/>
              <a:t>Testy</a:t>
            </a:r>
            <a:endParaRPr lang="cs-CZ"/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259" y="4093975"/>
            <a:ext cx="2632614" cy="1956704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7505" y="4280319"/>
            <a:ext cx="2204405" cy="1770360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3421" y="4653136"/>
            <a:ext cx="2151192" cy="1350974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2" name="TextovéPole 11"/>
          <p:cNvSpPr txBox="1"/>
          <p:nvPr/>
        </p:nvSpPr>
        <p:spPr>
          <a:xfrm>
            <a:off x="164522" y="3733844"/>
            <a:ext cx="18223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mtClean="0"/>
              <a:t>Modul přednáška</a:t>
            </a:r>
            <a:endParaRPr lang="cs-CZ"/>
          </a:p>
        </p:txBody>
      </p:sp>
      <p:pic>
        <p:nvPicPr>
          <p:cNvPr id="13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357602"/>
            <a:ext cx="414338" cy="428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Obdélník 13"/>
          <p:cNvSpPr/>
          <p:nvPr/>
        </p:nvSpPr>
        <p:spPr>
          <a:xfrm>
            <a:off x="0" y="0"/>
            <a:ext cx="107950" cy="685800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9708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411760" y="116632"/>
            <a:ext cx="4176464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cs-CZ" sz="400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Nástroje Moodle</a:t>
            </a:r>
            <a:endParaRPr lang="cs-CZ" sz="400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251520" y="980728"/>
            <a:ext cx="707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mtClean="0"/>
              <a:t>Úkoly</a:t>
            </a:r>
            <a:endParaRPr lang="cs-CZ"/>
          </a:p>
        </p:txBody>
      </p:sp>
      <p:sp>
        <p:nvSpPr>
          <p:cNvPr id="12" name="TextovéPole 11"/>
          <p:cNvSpPr txBox="1"/>
          <p:nvPr/>
        </p:nvSpPr>
        <p:spPr>
          <a:xfrm>
            <a:off x="5004048" y="1052736"/>
            <a:ext cx="11083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mtClean="0"/>
              <a:t>Dotazníky</a:t>
            </a:r>
            <a:endParaRPr lang="cs-CZ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40" y="1336577"/>
            <a:ext cx="4248472" cy="1728567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436640"/>
            <a:ext cx="2110556" cy="1506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700808"/>
            <a:ext cx="2526747" cy="1485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40" y="3555418"/>
            <a:ext cx="2574628" cy="1905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ovéPole 16"/>
          <p:cNvSpPr txBox="1"/>
          <p:nvPr/>
        </p:nvSpPr>
        <p:spPr>
          <a:xfrm>
            <a:off x="4849774" y="3153820"/>
            <a:ext cx="7954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mtClean="0"/>
              <a:t>Fórum</a:t>
            </a:r>
            <a:endParaRPr lang="cs-CZ"/>
          </a:p>
        </p:txBody>
      </p:sp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473497"/>
            <a:ext cx="1764427" cy="3211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357602"/>
            <a:ext cx="414338" cy="428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Obdélník 19"/>
          <p:cNvSpPr/>
          <p:nvPr/>
        </p:nvSpPr>
        <p:spPr>
          <a:xfrm>
            <a:off x="0" y="0"/>
            <a:ext cx="107950" cy="685800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21" name="TextovéPole 20"/>
          <p:cNvSpPr txBox="1"/>
          <p:nvPr/>
        </p:nvSpPr>
        <p:spPr>
          <a:xfrm>
            <a:off x="250557" y="3244334"/>
            <a:ext cx="708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/>
              <a:t>K</a:t>
            </a:r>
            <a:r>
              <a:rPr lang="cs-CZ" smtClean="0"/>
              <a:t>niha</a:t>
            </a:r>
            <a:endParaRPr lang="cs-CZ"/>
          </a:p>
        </p:txBody>
      </p:sp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3" y="3613666"/>
            <a:ext cx="3066147" cy="2623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ovéPole 22"/>
          <p:cNvSpPr txBox="1"/>
          <p:nvPr/>
        </p:nvSpPr>
        <p:spPr>
          <a:xfrm>
            <a:off x="7452320" y="6237312"/>
            <a:ext cx="934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mtClean="0"/>
              <a:t>…a další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0469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864096"/>
          </a:xfrm>
        </p:spPr>
        <p:txBody>
          <a:bodyPr>
            <a:normAutofit fontScale="90000"/>
          </a:bodyPr>
          <a:lstStyle/>
          <a:p>
            <a:r>
              <a:rPr lang="cs-CZ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Moodle v celoživotním vzdělávání</a:t>
            </a:r>
            <a:endParaRPr lang="cs-CZ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0" y="0"/>
            <a:ext cx="107950" cy="685800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3" name="TextovéPole 2"/>
          <p:cNvSpPr txBox="1"/>
          <p:nvPr/>
        </p:nvSpPr>
        <p:spPr>
          <a:xfrm>
            <a:off x="419935" y="980728"/>
            <a:ext cx="83529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smtClean="0"/>
              <a:t>Připravuje se využití pro MOOC </a:t>
            </a:r>
            <a:r>
              <a:rPr lang="cs-CZ" sz="3200"/>
              <a:t>– </a:t>
            </a:r>
            <a:r>
              <a:rPr lang="cs-CZ" sz="3200" smtClean="0"/>
              <a:t>(Massive Open Online Course</a:t>
            </a:r>
            <a:r>
              <a:rPr lang="cs-CZ" sz="3200"/>
              <a:t>, hromadný otevřený online </a:t>
            </a:r>
            <a:r>
              <a:rPr lang="cs-CZ" sz="3200" smtClean="0"/>
              <a:t>kurz)</a:t>
            </a:r>
          </a:p>
          <a:p>
            <a:r>
              <a:rPr lang="cs-CZ" sz="3200" smtClean="0"/>
              <a:t>V zahraničí např. Coursera, edX, Udacity</a:t>
            </a:r>
            <a:endParaRPr lang="cs-CZ" sz="320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913419"/>
            <a:ext cx="4007049" cy="3625030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142549"/>
            <a:ext cx="4435700" cy="3166771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645024"/>
            <a:ext cx="4138192" cy="3168352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357602"/>
            <a:ext cx="414338" cy="428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4080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>
            <p:custDataLst>
              <p:tags r:id="rId1"/>
            </p:custDataLst>
          </p:nvPr>
        </p:nvSpPr>
        <p:spPr>
          <a:xfrm>
            <a:off x="899592" y="0"/>
            <a:ext cx="7488832" cy="14127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cs-CZ" sz="400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MEFANET</a:t>
            </a:r>
          </a:p>
          <a:p>
            <a:pPr algn="ctr">
              <a:spcBef>
                <a:spcPct val="0"/>
              </a:spcBef>
            </a:pPr>
            <a:r>
              <a:rPr lang="cs-CZ" sz="400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http://www.mefanet.cz</a:t>
            </a:r>
            <a:endParaRPr lang="cs-CZ" sz="4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2322" y="1412776"/>
            <a:ext cx="6008030" cy="5400600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357602"/>
            <a:ext cx="414338" cy="428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bdélník 5"/>
          <p:cNvSpPr/>
          <p:nvPr/>
        </p:nvSpPr>
        <p:spPr>
          <a:xfrm>
            <a:off x="0" y="0"/>
            <a:ext cx="107950" cy="685800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93560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>
            <p:custDataLst>
              <p:tags r:id="rId1"/>
            </p:custDataLst>
          </p:nvPr>
        </p:nvSpPr>
        <p:spPr>
          <a:xfrm>
            <a:off x="899592" y="0"/>
            <a:ext cx="7488832" cy="14127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algn="ctr">
              <a:spcBef>
                <a:spcPct val="0"/>
              </a:spcBef>
            </a:pPr>
            <a:r>
              <a:rPr lang="cs-CZ" sz="400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Portály</a:t>
            </a:r>
          </a:p>
          <a:p>
            <a:pPr algn="ctr">
              <a:spcBef>
                <a:spcPct val="0"/>
              </a:spcBef>
            </a:pPr>
            <a:r>
              <a:rPr lang="cs-CZ" sz="40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http://www.mefanet.cz/index.php?pg=e-publikacni-platforma</a:t>
            </a:r>
            <a:endParaRPr lang="cs-CZ" sz="4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28800"/>
            <a:ext cx="4981575" cy="4376738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387624"/>
            <a:ext cx="4037884" cy="3101563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752340"/>
            <a:ext cx="4804438" cy="3133044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357602"/>
            <a:ext cx="414338" cy="428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bdélník 6"/>
          <p:cNvSpPr/>
          <p:nvPr/>
        </p:nvSpPr>
        <p:spPr>
          <a:xfrm>
            <a:off x="0" y="0"/>
            <a:ext cx="107950" cy="685800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9710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>
            <p:custDataLst>
              <p:tags r:id="rId1"/>
            </p:custDataLst>
          </p:nvPr>
        </p:nvSpPr>
        <p:spPr>
          <a:xfrm>
            <a:off x="899592" y="0"/>
            <a:ext cx="7488832" cy="14127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cs-CZ"/>
            </a:defPPr>
            <a:lvl1pPr algn="ctr">
              <a:spcBef>
                <a:spcPct val="0"/>
              </a:spcBef>
              <a:defRPr sz="40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cs-CZ"/>
              <a:t>Wikiskripta</a:t>
            </a:r>
          </a:p>
          <a:p>
            <a:r>
              <a:rPr lang="cs-CZ"/>
              <a:t>http://www.wikiskripta.eu</a:t>
            </a:r>
            <a:endParaRPr lang="cs-CZ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414772"/>
            <a:ext cx="6264696" cy="5338420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357602"/>
            <a:ext cx="414338" cy="428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bdélník 4"/>
          <p:cNvSpPr/>
          <p:nvPr/>
        </p:nvSpPr>
        <p:spPr>
          <a:xfrm>
            <a:off x="0" y="0"/>
            <a:ext cx="107950" cy="685800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8167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>
            <p:custDataLst>
              <p:tags r:id="rId1"/>
            </p:custDataLst>
          </p:nvPr>
        </p:nvSpPr>
        <p:spPr>
          <a:xfrm>
            <a:off x="899592" y="0"/>
            <a:ext cx="7488832" cy="14127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cs-CZ"/>
            </a:defPPr>
            <a:lvl1pPr algn="ctr">
              <a:spcBef>
                <a:spcPct val="0"/>
              </a:spcBef>
              <a:defRPr sz="40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cs-CZ" smtClean="0"/>
              <a:t>Medical Media</a:t>
            </a:r>
            <a:endParaRPr lang="cs-CZ"/>
          </a:p>
          <a:p>
            <a:r>
              <a:rPr lang="cs-CZ" smtClean="0"/>
              <a:t>http</a:t>
            </a:r>
            <a:r>
              <a:rPr lang="cs-CZ"/>
              <a:t>://</a:t>
            </a:r>
            <a:r>
              <a:rPr lang="cs-CZ" smtClean="0"/>
              <a:t>www.medicalmedia.eu</a:t>
            </a:r>
            <a:endParaRPr lang="cs-CZ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412776"/>
            <a:ext cx="6217112" cy="5445224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357602"/>
            <a:ext cx="414338" cy="428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bdélník 4"/>
          <p:cNvSpPr/>
          <p:nvPr/>
        </p:nvSpPr>
        <p:spPr>
          <a:xfrm>
            <a:off x="0" y="0"/>
            <a:ext cx="107950" cy="685800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93724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6&quot;/&gt;&lt;/TableIndex&gt;&lt;/ShapeTextInfo&gt;"/>
  <p:tag name="PRESENTER_SHAPEINFO" val="&lt;ThreeDShapeInfo&gt;&lt;uuid val=&quot;{1A8DDC6E-BF7D-45CE-BC6B-E2DEB898ADAD}&quot;/&gt;&lt;isInvalidForFieldText val=&quot;0&quot;/&gt;&lt;Image&gt;&lt;filename val=&quot;E:\sedy_l\2012\Plzen\adobe presenter\data\asimages\{1A8DDC6E-BF7D-45CE-BC6B-E2DEB898ADAD}_3.png&quot;/&gt;&lt;left val=&quot;261&quot;/&gt;&lt;top val=&quot;-11&quot;/&gt;&lt;width val=&quot;199&quot;/&gt;&lt;height val=&quot;89&quot;/&gt;&lt;hasText val=&quot;1&quot;/&gt;&lt;/Image&gt;&lt;/ThreeDShape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6&quot;/&gt;&lt;/TableIndex&gt;&lt;/ShapeTextInfo&gt;"/>
  <p:tag name="PRESENTER_SHAPEINFO" val="&lt;ThreeDShapeInfo&gt;&lt;uuid val=&quot;{1A8DDC6E-BF7D-45CE-BC6B-E2DEB898ADAD}&quot;/&gt;&lt;isInvalidForFieldText val=&quot;0&quot;/&gt;&lt;Image&gt;&lt;filename val=&quot;E:\sedy_l\2012\Plzen\adobe presenter\data\asimages\{1A8DDC6E-BF7D-45CE-BC6B-E2DEB898ADAD}_3.png&quot;/&gt;&lt;left val=&quot;261&quot;/&gt;&lt;top val=&quot;-11&quot;/&gt;&lt;width val=&quot;199&quot;/&gt;&lt;height val=&quot;89&quot;/&gt;&lt;hasText val=&quot;1&quot;/&gt;&lt;/Image&gt;&lt;/ThreeDShape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6&quot;/&gt;&lt;/TableIndex&gt;&lt;/ShapeTextInfo&gt;"/>
  <p:tag name="PRESENTER_SHAPEINFO" val="&lt;ThreeDShapeInfo&gt;&lt;uuid val=&quot;{1A8DDC6E-BF7D-45CE-BC6B-E2DEB898ADAD}&quot;/&gt;&lt;isInvalidForFieldText val=&quot;0&quot;/&gt;&lt;Image&gt;&lt;filename val=&quot;E:\sedy_l\2012\Plzen\adobe presenter\data\asimages\{1A8DDC6E-BF7D-45CE-BC6B-E2DEB898ADAD}_3.png&quot;/&gt;&lt;left val=&quot;261&quot;/&gt;&lt;top val=&quot;-11&quot;/&gt;&lt;width val=&quot;199&quot;/&gt;&lt;height val=&quot;89&quot;/&gt;&lt;hasText val=&quot;1&quot;/&gt;&lt;/Image&gt;&lt;/ThreeDShape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6&quot;/&gt;&lt;/TableIndex&gt;&lt;/ShapeTextInfo&gt;"/>
  <p:tag name="PRESENTER_SHAPEINFO" val="&lt;ThreeDShapeInfo&gt;&lt;uuid val=&quot;{1A8DDC6E-BF7D-45CE-BC6B-E2DEB898ADAD}&quot;/&gt;&lt;isInvalidForFieldText val=&quot;0&quot;/&gt;&lt;Image&gt;&lt;filename val=&quot;E:\sedy_l\2012\Plzen\adobe presenter\data\asimages\{1A8DDC6E-BF7D-45CE-BC6B-E2DEB898ADAD}_3.png&quot;/&gt;&lt;left val=&quot;261&quot;/&gt;&lt;top val=&quot;-11&quot;/&gt;&lt;width val=&quot;199&quot;/&gt;&lt;height val=&quot;89&quot;/&gt;&lt;hasText val=&quot;1&quot;/&gt;&lt;/Image&gt;&lt;/ThreeDShape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6&quot;/&gt;&lt;/TableIndex&gt;&lt;/ShapeTextInfo&gt;"/>
  <p:tag name="PRESENTER_SHAPEINFO" val="&lt;ThreeDShapeInfo&gt;&lt;uuid val=&quot;{1A8DDC6E-BF7D-45CE-BC6B-E2DEB898ADAD}&quot;/&gt;&lt;isInvalidForFieldText val=&quot;0&quot;/&gt;&lt;Image&gt;&lt;filename val=&quot;E:\sedy_l\2012\Plzen\adobe presenter\data\asimages\{1A8DDC6E-BF7D-45CE-BC6B-E2DEB898ADAD}_3.png&quot;/&gt;&lt;left val=&quot;261&quot;/&gt;&lt;top val=&quot;-11&quot;/&gt;&lt;width val=&quot;199&quot;/&gt;&lt;height val=&quot;89&quot;/&gt;&lt;hasText val=&quot;1&quot;/&gt;&lt;/Image&gt;&lt;/ThreeDShape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6&quot;/&gt;&lt;/TableIndex&gt;&lt;/ShapeTextInfo&gt;"/>
  <p:tag name="PRESENTER_SHAPEINFO" val="&lt;ThreeDShapeInfo&gt;&lt;uuid val=&quot;{1A8DDC6E-BF7D-45CE-BC6B-E2DEB898ADAD}&quot;/&gt;&lt;isInvalidForFieldText val=&quot;0&quot;/&gt;&lt;Image&gt;&lt;filename val=&quot;E:\sedy_l\2012\Plzen\adobe presenter\data\asimages\{1A8DDC6E-BF7D-45CE-BC6B-E2DEB898ADAD}_3.png&quot;/&gt;&lt;left val=&quot;261&quot;/&gt;&lt;top val=&quot;-11&quot;/&gt;&lt;width val=&quot;199&quot;/&gt;&lt;height val=&quot;89&quot;/&gt;&lt;hasText val=&quot;1&quot;/&gt;&lt;/Image&gt;&lt;/ThreeDShapeInfo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6&quot;/&gt;&lt;/TableIndex&gt;&lt;/ShapeTextInfo&gt;"/>
  <p:tag name="PRESENTER_SHAPEINFO" val="&lt;ThreeDShapeInfo&gt;&lt;uuid val=&quot;{1A8DDC6E-BF7D-45CE-BC6B-E2DEB898ADAD}&quot;/&gt;&lt;isInvalidForFieldText val=&quot;0&quot;/&gt;&lt;Image&gt;&lt;filename val=&quot;E:\sedy_l\2012\Plzen\adobe presenter\data\asimages\{1A8DDC6E-BF7D-45CE-BC6B-E2DEB898ADAD}_3.png&quot;/&gt;&lt;left val=&quot;261&quot;/&gt;&lt;top val=&quot;-11&quot;/&gt;&lt;width val=&quot;199&quot;/&gt;&lt;height val=&quot;89&quot;/&gt;&lt;hasText val=&quot;1&quot;/&gt;&lt;/Image&gt;&lt;/ThreeDShapeInfo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6&quot;/&gt;&lt;/TableIndex&gt;&lt;/ShapeTextInfo&gt;"/>
  <p:tag name="PRESENTER_SHAPEINFO" val="&lt;ThreeDShapeInfo&gt;&lt;uuid val=&quot;{1A8DDC6E-BF7D-45CE-BC6B-E2DEB898ADAD}&quot;/&gt;&lt;isInvalidForFieldText val=&quot;0&quot;/&gt;&lt;Image&gt;&lt;filename val=&quot;E:\sedy_l\2012\Plzen\adobe presenter\data\asimages\{1A8DDC6E-BF7D-45CE-BC6B-E2DEB898ADAD}_3.png&quot;/&gt;&lt;left val=&quot;261&quot;/&gt;&lt;top val=&quot;-11&quot;/&gt;&lt;width val=&quot;199&quot;/&gt;&lt;height val=&quot;89&quot;/&gt;&lt;hasText val=&quot;1&quot;/&gt;&lt;/Image&gt;&lt;/ThreeDShapeInfo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6&quot;/&gt;&lt;/TableIndex&gt;&lt;/ShapeTextInfo&gt;"/>
  <p:tag name="PRESENTER_SHAPEINFO" val="&lt;ThreeDShapeInfo&gt;&lt;uuid val=&quot;{1A8DDC6E-BF7D-45CE-BC6B-E2DEB898ADAD}&quot;/&gt;&lt;isInvalidForFieldText val=&quot;0&quot;/&gt;&lt;Image&gt;&lt;filename val=&quot;E:\sedy_l\2012\Plzen\adobe presenter\data\asimages\{1A8DDC6E-BF7D-45CE-BC6B-E2DEB898ADAD}_3.png&quot;/&gt;&lt;left val=&quot;261&quot;/&gt;&lt;top val=&quot;-11&quot;/&gt;&lt;width val=&quot;199&quot;/&gt;&lt;height val=&quot;89&quot;/&gt;&lt;hasText val=&quot;1&quot;/&gt;&lt;/Image&gt;&lt;/ThreeDShapeInfo&gt;"/>
</p:tagLst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3082</TotalTime>
  <Words>141</Words>
  <Application>Microsoft Office PowerPoint</Application>
  <PresentationFormat>Předvádění na obrazovce (4:3)</PresentationFormat>
  <Paragraphs>41</Paragraphs>
  <Slides>13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6" baseType="lpstr">
      <vt:lpstr>Arial</vt:lpstr>
      <vt:lpstr>Calibri</vt:lpstr>
      <vt:lpstr>Motiv systému Office</vt:lpstr>
      <vt:lpstr>Ediční a publikační činnost na UK</vt:lpstr>
      <vt:lpstr>Prezentace aplikace PowerPoint</vt:lpstr>
      <vt:lpstr>Prezentace aplikace PowerPoint</vt:lpstr>
      <vt:lpstr>Prezentace aplikace PowerPoint</vt:lpstr>
      <vt:lpstr>Moodle v celoživotním vzdělávání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Jitka Feberová</dc:creator>
  <cp:lastModifiedBy>lesenkova</cp:lastModifiedBy>
  <cp:revision>36</cp:revision>
  <cp:lastPrinted>2014-10-11T05:42:08Z</cp:lastPrinted>
  <dcterms:created xsi:type="dcterms:W3CDTF">2014-05-05T13:15:14Z</dcterms:created>
  <dcterms:modified xsi:type="dcterms:W3CDTF">2014-12-16T10:04:04Z</dcterms:modified>
</cp:coreProperties>
</file>