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4" r:id="rId6"/>
    <p:sldId id="273" r:id="rId7"/>
    <p:sldId id="260" r:id="rId8"/>
    <p:sldId id="272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66" r:id="rId17"/>
    <p:sldId id="267" r:id="rId18"/>
    <p:sldId id="268" r:id="rId19"/>
    <p:sldId id="276" r:id="rId20"/>
    <p:sldId id="271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>
            <a:lvl1pPr>
              <a:defRPr>
                <a:solidFill>
                  <a:srgbClr val="2D535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 i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10" name="Obrázek 9" descr="CC-BY-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366" y="6093296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9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33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D535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D5352"/>
              </a:buClr>
              <a:defRPr/>
            </a:lvl1pPr>
            <a:lvl2pPr>
              <a:buClr>
                <a:srgbClr val="2D5352"/>
              </a:buClr>
              <a:defRPr/>
            </a:lvl2pPr>
            <a:lvl3pPr>
              <a:buClr>
                <a:srgbClr val="2D5352"/>
              </a:buClr>
              <a:defRPr/>
            </a:lvl3pPr>
            <a:lvl4pPr>
              <a:buClr>
                <a:srgbClr val="2D5352"/>
              </a:buClr>
              <a:defRPr/>
            </a:lvl4pPr>
            <a:lvl5pPr>
              <a:buClr>
                <a:srgbClr val="2D5352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852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D535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2192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D535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03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D535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83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D535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078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58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3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6839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8" name="Obrázek 7" descr="logo_NLK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316416" y="5805264"/>
            <a:ext cx="476250" cy="68580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5AA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85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mpactstory.org/" TargetMode="External"/><Relationship Id="rId2" Type="http://schemas.openxmlformats.org/officeDocument/2006/relationships/hyperlink" Target="http://www.altmetric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u.mx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tmetricsconference.com/schedul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203.4745" TargetMode="External"/><Relationship Id="rId7" Type="http://schemas.openxmlformats.org/officeDocument/2006/relationships/hyperlink" Target="http://arxiv.org/abs/1401.4321" TargetMode="External"/><Relationship Id="rId2" Type="http://schemas.openxmlformats.org/officeDocument/2006/relationships/hyperlink" Target="http://arxiv.org/abs/1406.709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xiv.org/abs/1308.1838" TargetMode="External"/><Relationship Id="rId5" Type="http://schemas.openxmlformats.org/officeDocument/2006/relationships/hyperlink" Target="http://dx.plos.org/10.1371/journal.pone.0064841" TargetMode="External"/><Relationship Id="rId4" Type="http://schemas.openxmlformats.org/officeDocument/2006/relationships/hyperlink" Target="http://arxiv.org/ftp/arxiv/papers/1404/1404.1301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altmetrics.org/manifesto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m.ascb.org/dor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Alternativní nástroje hodnocení vědy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Adéla Jarolímková</a:t>
            </a:r>
          </a:p>
          <a:p>
            <a:r>
              <a:rPr lang="cs-CZ" dirty="0" smtClean="0"/>
              <a:t>Národní lékařská knihovna</a:t>
            </a:r>
          </a:p>
        </p:txBody>
      </p:sp>
    </p:spTree>
    <p:extLst>
      <p:ext uri="{BB962C8B-B14F-4D97-AF65-F5344CB8AC3E}">
        <p14:creationId xmlns:p14="http://schemas.microsoft.com/office/powerpoint/2010/main" val="2749115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Nevýhody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Nedostatek teorie </a:t>
            </a:r>
          </a:p>
          <a:p>
            <a:r>
              <a:rPr lang="cs-CZ" dirty="0" err="1" smtClean="0"/>
              <a:t>Komecializace</a:t>
            </a:r>
            <a:endParaRPr lang="cs-CZ" dirty="0" smtClean="0"/>
          </a:p>
          <a:p>
            <a:r>
              <a:rPr lang="cs-CZ" dirty="0" smtClean="0"/>
              <a:t>Kvalita dat</a:t>
            </a:r>
          </a:p>
          <a:p>
            <a:pPr lvl="1"/>
            <a:r>
              <a:rPr lang="cs-CZ" dirty="0" err="1" smtClean="0"/>
              <a:t>Bias</a:t>
            </a:r>
            <a:endParaRPr lang="cs-CZ" dirty="0" smtClean="0"/>
          </a:p>
          <a:p>
            <a:pPr lvl="1"/>
            <a:r>
              <a:rPr lang="cs-CZ" dirty="0" smtClean="0"/>
              <a:t>Různé verze dokumentu</a:t>
            </a:r>
          </a:p>
          <a:p>
            <a:pPr lvl="1"/>
            <a:r>
              <a:rPr lang="cs-CZ" dirty="0" smtClean="0"/>
              <a:t>Různý význam</a:t>
            </a:r>
          </a:p>
          <a:p>
            <a:pPr lvl="1"/>
            <a:r>
              <a:rPr lang="cs-CZ" dirty="0" smtClean="0"/>
              <a:t>Standardy</a:t>
            </a:r>
          </a:p>
          <a:p>
            <a:r>
              <a:rPr lang="cs-CZ" dirty="0" smtClean="0"/>
              <a:t>Chybějící „důkazy“</a:t>
            </a:r>
          </a:p>
          <a:p>
            <a:r>
              <a:rPr lang="cs-CZ" dirty="0" smtClean="0"/>
              <a:t>Manipulace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7104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 v oblasti </a:t>
            </a:r>
            <a:r>
              <a:rPr lang="cs-CZ" dirty="0" err="1" smtClean="0"/>
              <a:t>altmetrik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</a:t>
            </a:r>
            <a:r>
              <a:rPr lang="cs-CZ" dirty="0" err="1" smtClean="0"/>
              <a:t>ltmetriky</a:t>
            </a:r>
            <a:r>
              <a:rPr lang="cs-CZ" dirty="0" smtClean="0"/>
              <a:t> a počet citací korelují</a:t>
            </a:r>
          </a:p>
          <a:p>
            <a:r>
              <a:rPr lang="cs-CZ" dirty="0"/>
              <a:t>c</a:t>
            </a:r>
            <a:r>
              <a:rPr lang="cs-CZ" dirty="0" smtClean="0"/>
              <a:t>itace a </a:t>
            </a:r>
            <a:r>
              <a:rPr lang="cs-CZ" dirty="0" err="1" smtClean="0"/>
              <a:t>altmetriky</a:t>
            </a:r>
            <a:r>
              <a:rPr lang="cs-CZ" dirty="0" smtClean="0"/>
              <a:t> pravděpodobně měří jiné aspekty </a:t>
            </a:r>
          </a:p>
          <a:p>
            <a:r>
              <a:rPr lang="cs-CZ" dirty="0" err="1"/>
              <a:t>a</a:t>
            </a:r>
            <a:r>
              <a:rPr lang="cs-CZ" dirty="0" err="1" smtClean="0"/>
              <a:t>ltmetriky</a:t>
            </a:r>
            <a:r>
              <a:rPr lang="cs-CZ" dirty="0" smtClean="0"/>
              <a:t> mohou mít význam v oborech, kde citační analýza nestačí (humanitní obory)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9833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Nástroje pro práci s </a:t>
            </a:r>
            <a:r>
              <a:rPr lang="cs-CZ" dirty="0" err="1" smtClean="0"/>
              <a:t>altmetrikami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hlinkClick r:id="rId2"/>
              </a:rPr>
              <a:t>Altmetric</a:t>
            </a:r>
            <a:endParaRPr lang="cs-CZ" dirty="0" smtClean="0"/>
          </a:p>
          <a:p>
            <a:r>
              <a:rPr lang="cs-CZ" dirty="0" err="1" smtClean="0">
                <a:hlinkClick r:id="rId3"/>
              </a:rPr>
              <a:t>ImpactStory</a:t>
            </a:r>
            <a:endParaRPr lang="cs-CZ" dirty="0" smtClean="0"/>
          </a:p>
          <a:p>
            <a:r>
              <a:rPr lang="cs-CZ" dirty="0" err="1" smtClean="0">
                <a:hlinkClick r:id="rId4"/>
              </a:rPr>
              <a:t>PlumX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2657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PlumX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4819"/>
            <a:ext cx="8229600" cy="3816725"/>
          </a:xfrm>
        </p:spPr>
      </p:pic>
    </p:spTree>
    <p:extLst>
      <p:ext uri="{BB962C8B-B14F-4D97-AF65-F5344CB8AC3E}">
        <p14:creationId xmlns:p14="http://schemas.microsoft.com/office/powerpoint/2010/main" val="473435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cs-CZ" dirty="0" smtClean="0"/>
              <a:t>Příklady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375"/>
            <a:ext cx="8229600" cy="166211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74490"/>
            <a:ext cx="6062910" cy="509222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67544" y="2420888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/>
              <a:t>PLoS</a:t>
            </a:r>
            <a:r>
              <a:rPr lang="cs-CZ" sz="2800" dirty="0" smtClean="0"/>
              <a:t> </a:t>
            </a:r>
            <a:r>
              <a:rPr lang="cs-CZ" sz="2800" dirty="0" err="1" smtClean="0"/>
              <a:t>Article</a:t>
            </a:r>
            <a:r>
              <a:rPr lang="cs-CZ" sz="2800" dirty="0" smtClean="0"/>
              <a:t> </a:t>
            </a:r>
            <a:r>
              <a:rPr lang="cs-CZ" sz="2800" dirty="0" err="1" smtClean="0"/>
              <a:t>Level</a:t>
            </a:r>
            <a:r>
              <a:rPr lang="cs-CZ" sz="2800" dirty="0" smtClean="0"/>
              <a:t> </a:t>
            </a:r>
            <a:r>
              <a:rPr lang="cs-CZ" sz="2800" dirty="0" err="1" smtClean="0"/>
              <a:t>Metrics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79004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76250"/>
            <a:ext cx="8229600" cy="166211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5275533" cy="34563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293096"/>
            <a:ext cx="5073749" cy="180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98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Altmetric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7961730" cy="45259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8640"/>
            <a:ext cx="2015197" cy="627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77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29600" cy="440531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90512"/>
            <a:ext cx="2181225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68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229600" cy="403701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24744"/>
            <a:ext cx="16764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06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1. Konference o </a:t>
            </a:r>
            <a:r>
              <a:rPr lang="cs-CZ" dirty="0" err="1" smtClean="0"/>
              <a:t>altmetrii</a:t>
            </a:r>
            <a:r>
              <a:rPr lang="cs-CZ" dirty="0" smtClean="0"/>
              <a:t>/</a:t>
            </a:r>
            <a:r>
              <a:rPr lang="cs-CZ" dirty="0" err="1" smtClean="0"/>
              <a:t>altmetrikách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2"/>
              </a:rPr>
              <a:t>1:AM London 2014</a:t>
            </a:r>
            <a:endParaRPr lang="cs-CZ" dirty="0" smtClean="0"/>
          </a:p>
          <a:p>
            <a:pPr lvl="1"/>
            <a:r>
              <a:rPr lang="cs-CZ" dirty="0" smtClean="0"/>
              <a:t>Zástupci firem, nakladatelů, výzkumných organizací</a:t>
            </a:r>
          </a:p>
          <a:p>
            <a:pPr lvl="1"/>
            <a:r>
              <a:rPr lang="cs-CZ" dirty="0" smtClean="0"/>
              <a:t>Také zástupci organizací financujících vědu a výzkum</a:t>
            </a:r>
          </a:p>
          <a:p>
            <a:pPr lvl="2"/>
            <a:r>
              <a:rPr lang="cs-CZ" dirty="0" err="1" smtClean="0"/>
              <a:t>Wellcome</a:t>
            </a:r>
            <a:r>
              <a:rPr lang="cs-CZ" dirty="0" smtClean="0"/>
              <a:t> Trust, </a:t>
            </a:r>
            <a:r>
              <a:rPr lang="cs-CZ" dirty="0" err="1" smtClean="0"/>
              <a:t>Higher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r>
              <a:rPr lang="cs-CZ" dirty="0" smtClean="0"/>
              <a:t> </a:t>
            </a:r>
            <a:r>
              <a:rPr lang="cs-CZ" dirty="0" err="1" smtClean="0"/>
              <a:t>Concil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England</a:t>
            </a:r>
            <a:r>
              <a:rPr lang="cs-CZ" dirty="0" smtClean="0"/>
              <a:t>, Science </a:t>
            </a:r>
            <a:r>
              <a:rPr lang="cs-CZ" dirty="0" err="1" smtClean="0"/>
              <a:t>Foundation</a:t>
            </a:r>
            <a:r>
              <a:rPr lang="cs-CZ" dirty="0" smtClean="0"/>
              <a:t> </a:t>
            </a:r>
            <a:r>
              <a:rPr lang="cs-CZ" dirty="0" err="1" smtClean="0"/>
              <a:t>Ireland</a:t>
            </a:r>
            <a:r>
              <a:rPr lang="cs-CZ" dirty="0" smtClean="0"/>
              <a:t>, </a:t>
            </a:r>
            <a:r>
              <a:rPr lang="en-US" dirty="0" smtClean="0"/>
              <a:t>Association of Medical Research Charities</a:t>
            </a:r>
            <a:endParaRPr lang="cs-CZ" dirty="0" smtClean="0"/>
          </a:p>
          <a:p>
            <a:pPr lvl="2"/>
            <a:r>
              <a:rPr lang="cs-CZ" dirty="0" smtClean="0"/>
              <a:t>Zájem o alternativní metody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041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Tradiční metody hodnocení vědecké činnosti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Orientace na publikované výstupy</a:t>
            </a:r>
          </a:p>
          <a:p>
            <a:r>
              <a:rPr lang="cs-CZ" dirty="0" err="1" smtClean="0"/>
              <a:t>Bibliometrie</a:t>
            </a:r>
            <a:r>
              <a:rPr lang="cs-CZ" dirty="0" smtClean="0"/>
              <a:t>, </a:t>
            </a:r>
            <a:r>
              <a:rPr lang="cs-CZ" dirty="0" err="1" smtClean="0"/>
              <a:t>scientometrie</a:t>
            </a:r>
            <a:endParaRPr lang="cs-CZ" dirty="0" smtClean="0"/>
          </a:p>
          <a:p>
            <a:r>
              <a:rPr lang="cs-CZ" dirty="0" smtClean="0"/>
              <a:t>Založené na počtu citací</a:t>
            </a:r>
          </a:p>
          <a:p>
            <a:pPr lvl="1"/>
            <a:r>
              <a:rPr lang="cs-CZ" dirty="0" smtClean="0"/>
              <a:t>Citovanost jednotlivých článků</a:t>
            </a:r>
          </a:p>
          <a:p>
            <a:pPr lvl="1"/>
            <a:r>
              <a:rPr lang="cs-CZ" dirty="0" smtClean="0"/>
              <a:t>Impakt faktor</a:t>
            </a:r>
          </a:p>
          <a:p>
            <a:pPr lvl="1"/>
            <a:r>
              <a:rPr lang="cs-CZ" dirty="0" smtClean="0"/>
              <a:t>H-index</a:t>
            </a:r>
          </a:p>
          <a:p>
            <a:pPr marL="457200" lvl="1" indent="0">
              <a:buNone/>
            </a:pPr>
            <a:r>
              <a:rPr lang="cs-CZ" dirty="0" smtClean="0"/>
              <a:t>….</a:t>
            </a:r>
          </a:p>
          <a:p>
            <a:pPr marL="514350" indent="-457200"/>
            <a:r>
              <a:rPr lang="cs-CZ" dirty="0" smtClean="0"/>
              <a:t>Hodnotí dopad určitého díla/autora pouze ve světě vědy</a:t>
            </a:r>
          </a:p>
          <a:p>
            <a:pPr marL="5715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03485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542" y="2204864"/>
            <a:ext cx="6077418" cy="362214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39552" y="1484784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Máme k dispozici velké množství dat…</a:t>
            </a:r>
          </a:p>
          <a:p>
            <a:r>
              <a:rPr lang="cs-CZ" dirty="0" smtClean="0"/>
              <a:t>				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92080" y="59492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…ale nevíme, co s nimi.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85590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Alternativní metody měření dopadu vědy a výzkumu by měly doplňovat, ne nahradit stávající metody, a pomoci vytvořit úplnější obraz.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12976"/>
            <a:ext cx="3678805" cy="342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24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dirty="0"/>
              <a:t>CRONIN, </a:t>
            </a:r>
            <a:r>
              <a:rPr lang="cs-CZ" dirty="0" err="1"/>
              <a:t>Blaise</a:t>
            </a:r>
            <a:r>
              <a:rPr lang="cs-CZ" dirty="0"/>
              <a:t> a </a:t>
            </a:r>
            <a:r>
              <a:rPr lang="cs-CZ" dirty="0" err="1"/>
              <a:t>Cassidy</a:t>
            </a:r>
            <a:r>
              <a:rPr lang="cs-CZ" dirty="0"/>
              <a:t> R SUGIMOTO. </a:t>
            </a:r>
            <a:r>
              <a:rPr lang="cs-CZ" i="1" dirty="0" err="1"/>
              <a:t>Beyond</a:t>
            </a:r>
            <a:r>
              <a:rPr lang="cs-CZ" i="1" dirty="0"/>
              <a:t> </a:t>
            </a:r>
            <a:r>
              <a:rPr lang="cs-CZ" i="1" dirty="0" err="1"/>
              <a:t>bibliometrics</a:t>
            </a:r>
            <a:r>
              <a:rPr lang="cs-CZ" i="1" dirty="0"/>
              <a:t>: </a:t>
            </a:r>
            <a:r>
              <a:rPr lang="cs-CZ" i="1" dirty="0" err="1"/>
              <a:t>harnessing</a:t>
            </a:r>
            <a:r>
              <a:rPr lang="cs-CZ" i="1" dirty="0"/>
              <a:t> </a:t>
            </a:r>
            <a:r>
              <a:rPr lang="cs-CZ" i="1" dirty="0" err="1"/>
              <a:t>multidimensional</a:t>
            </a:r>
            <a:r>
              <a:rPr lang="cs-CZ" i="1" dirty="0"/>
              <a:t> </a:t>
            </a:r>
            <a:r>
              <a:rPr lang="cs-CZ" i="1" dirty="0" err="1"/>
              <a:t>indicators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scholarly</a:t>
            </a:r>
            <a:r>
              <a:rPr lang="cs-CZ" i="1" dirty="0"/>
              <a:t> </a:t>
            </a:r>
            <a:r>
              <a:rPr lang="cs-CZ" i="1" dirty="0" err="1"/>
              <a:t>impact</a:t>
            </a:r>
            <a:r>
              <a:rPr lang="cs-CZ" dirty="0"/>
              <a:t>. </a:t>
            </a:r>
            <a:r>
              <a:rPr lang="cs-CZ" dirty="0" err="1"/>
              <a:t>viii</a:t>
            </a:r>
            <a:r>
              <a:rPr lang="cs-CZ" dirty="0"/>
              <a:t>, 466 </a:t>
            </a:r>
            <a:r>
              <a:rPr lang="cs-CZ" dirty="0" err="1"/>
              <a:t>pages</a:t>
            </a:r>
            <a:r>
              <a:rPr lang="cs-CZ" dirty="0"/>
              <a:t>. ISBN 978-026-2026-796. </a:t>
            </a:r>
            <a:endParaRPr lang="cs-CZ" dirty="0" smtClean="0"/>
          </a:p>
          <a:p>
            <a:r>
              <a:rPr lang="en-US" dirty="0"/>
              <a:t>BORNMANN, Lutz. Do </a:t>
            </a:r>
            <a:r>
              <a:rPr lang="en-US" dirty="0" err="1"/>
              <a:t>altmetrics</a:t>
            </a:r>
            <a:r>
              <a:rPr lang="en-US" dirty="0"/>
              <a:t> point to the broader impact of research? An overview of benefits and disadvantages of </a:t>
            </a:r>
            <a:r>
              <a:rPr lang="en-US" dirty="0" err="1"/>
              <a:t>altmetrics</a:t>
            </a:r>
            <a:r>
              <a:rPr lang="en-US" dirty="0"/>
              <a:t>. </a:t>
            </a:r>
            <a:r>
              <a:rPr lang="en-US" i="1" dirty="0"/>
              <a:t>Journal of </a:t>
            </a:r>
            <a:r>
              <a:rPr lang="en-US" i="1" dirty="0" err="1"/>
              <a:t>Informetrics</a:t>
            </a:r>
            <a:r>
              <a:rPr lang="en-US" dirty="0"/>
              <a:t>. 2014, vol. 8, issue 4, s. 895-903. DOI: 10.1016/j.joi.2014.09.005. </a:t>
            </a:r>
            <a:r>
              <a:rPr lang="en-US" dirty="0" err="1"/>
              <a:t>Dostupné</a:t>
            </a:r>
            <a:r>
              <a:rPr lang="en-US" dirty="0"/>
              <a:t> z: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arxiv.org/abs/1406.7091</a:t>
            </a:r>
            <a:endParaRPr lang="cs-CZ" dirty="0" smtClean="0"/>
          </a:p>
          <a:p>
            <a:r>
              <a:rPr lang="cs-CZ" dirty="0"/>
              <a:t>PRIEM, </a:t>
            </a:r>
            <a:r>
              <a:rPr lang="cs-CZ" dirty="0" err="1"/>
              <a:t>Jason</a:t>
            </a:r>
            <a:r>
              <a:rPr lang="cs-CZ" dirty="0"/>
              <a:t>, </a:t>
            </a:r>
            <a:r>
              <a:rPr lang="cs-CZ" dirty="0" err="1"/>
              <a:t>Heather</a:t>
            </a:r>
            <a:r>
              <a:rPr lang="cs-CZ" dirty="0"/>
              <a:t> A. PIWOWAR a </a:t>
            </a:r>
            <a:r>
              <a:rPr lang="cs-CZ" dirty="0" err="1"/>
              <a:t>Bradley</a:t>
            </a:r>
            <a:r>
              <a:rPr lang="cs-CZ" dirty="0"/>
              <a:t> M. HEMMINGER. </a:t>
            </a:r>
            <a:r>
              <a:rPr lang="cs-CZ" dirty="0" err="1"/>
              <a:t>Altmetrics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wild</a:t>
            </a:r>
            <a:r>
              <a:rPr lang="cs-CZ" dirty="0"/>
              <a:t>: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media to </a:t>
            </a:r>
            <a:r>
              <a:rPr lang="cs-CZ" dirty="0" err="1"/>
              <a:t>explore</a:t>
            </a:r>
            <a:r>
              <a:rPr lang="cs-CZ" dirty="0"/>
              <a:t> </a:t>
            </a:r>
            <a:r>
              <a:rPr lang="cs-CZ" dirty="0" err="1"/>
              <a:t>scholarly</a:t>
            </a:r>
            <a:r>
              <a:rPr lang="cs-CZ" dirty="0"/>
              <a:t> </a:t>
            </a:r>
            <a:r>
              <a:rPr lang="cs-CZ" dirty="0" err="1"/>
              <a:t>impact</a:t>
            </a:r>
            <a:r>
              <a:rPr lang="cs-CZ" dirty="0"/>
              <a:t>. </a:t>
            </a:r>
            <a:r>
              <a:rPr lang="cs-CZ" i="1" dirty="0"/>
              <a:t>ArXiv.org</a:t>
            </a:r>
            <a:r>
              <a:rPr lang="cs-CZ" dirty="0"/>
              <a:t>. 2012. Dostupné z: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arxiv.org/abs/1203.4745</a:t>
            </a:r>
            <a:endParaRPr lang="cs-CZ" dirty="0" smtClean="0"/>
          </a:p>
          <a:p>
            <a:r>
              <a:rPr lang="cs-CZ" dirty="0"/>
              <a:t>ZAHEDI, </a:t>
            </a:r>
            <a:r>
              <a:rPr lang="cs-CZ" dirty="0" err="1"/>
              <a:t>Zohreh</a:t>
            </a:r>
            <a:r>
              <a:rPr lang="cs-CZ" dirty="0"/>
              <a:t>, </a:t>
            </a:r>
            <a:r>
              <a:rPr lang="cs-CZ" dirty="0" err="1"/>
              <a:t>Rodrigo</a:t>
            </a:r>
            <a:r>
              <a:rPr lang="cs-CZ" dirty="0"/>
              <a:t> COSTAS a Paul WOUTERS.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well</a:t>
            </a:r>
            <a:r>
              <a:rPr lang="cs-CZ" dirty="0"/>
              <a:t> </a:t>
            </a:r>
            <a:r>
              <a:rPr lang="cs-CZ" dirty="0" err="1"/>
              <a:t>developed</a:t>
            </a:r>
            <a:r>
              <a:rPr lang="cs-CZ" dirty="0"/>
              <a:t> are </a:t>
            </a:r>
            <a:r>
              <a:rPr lang="cs-CZ" dirty="0" err="1"/>
              <a:t>altmetrics</a:t>
            </a:r>
            <a:r>
              <a:rPr lang="cs-CZ" dirty="0"/>
              <a:t>? A </a:t>
            </a:r>
            <a:r>
              <a:rPr lang="cs-CZ" dirty="0" err="1"/>
              <a:t>cross-disciplinary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presence </a:t>
            </a:r>
            <a:r>
              <a:rPr lang="cs-CZ" dirty="0" err="1"/>
              <a:t>of</a:t>
            </a:r>
            <a:r>
              <a:rPr lang="cs-CZ" dirty="0"/>
              <a:t> ‘</a:t>
            </a:r>
            <a:r>
              <a:rPr lang="cs-CZ" dirty="0" err="1"/>
              <a:t>alternative</a:t>
            </a:r>
            <a:r>
              <a:rPr lang="cs-CZ" dirty="0"/>
              <a:t> </a:t>
            </a:r>
            <a:r>
              <a:rPr lang="cs-CZ" dirty="0" err="1"/>
              <a:t>metrics</a:t>
            </a:r>
            <a:r>
              <a:rPr lang="cs-CZ" dirty="0"/>
              <a:t>’ in </a:t>
            </a:r>
            <a:r>
              <a:rPr lang="cs-CZ" dirty="0" err="1"/>
              <a:t>scientific</a:t>
            </a:r>
            <a:r>
              <a:rPr lang="cs-CZ" dirty="0"/>
              <a:t> </a:t>
            </a:r>
            <a:r>
              <a:rPr lang="cs-CZ" dirty="0" err="1"/>
              <a:t>publications</a:t>
            </a:r>
            <a:r>
              <a:rPr lang="cs-CZ" dirty="0"/>
              <a:t>. </a:t>
            </a:r>
            <a:r>
              <a:rPr lang="cs-CZ" i="1" dirty="0" err="1"/>
              <a:t>Scientometrics</a:t>
            </a:r>
            <a:r>
              <a:rPr lang="cs-CZ" dirty="0"/>
              <a:t>. 2014, vol. 101, </a:t>
            </a:r>
            <a:r>
              <a:rPr lang="cs-CZ" dirty="0" err="1"/>
              <a:t>issue</a:t>
            </a:r>
            <a:r>
              <a:rPr lang="cs-CZ" dirty="0"/>
              <a:t> 2, s. 1491-1513. DOI: 10.1007/s11192-014-1264-0. Dostupné z: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arxiv.org/ftp/arxiv/papers/1404/1404.1301.pdf</a:t>
            </a:r>
            <a:endParaRPr lang="cs-CZ" dirty="0" smtClean="0"/>
          </a:p>
          <a:p>
            <a:r>
              <a:rPr lang="cs-CZ" dirty="0"/>
              <a:t>THELWALL, Mike, Stefanie HAUSTEIN, Vincent LARIVIÈRE, </a:t>
            </a:r>
            <a:r>
              <a:rPr lang="cs-CZ" dirty="0" err="1"/>
              <a:t>Cassidy</a:t>
            </a:r>
            <a:r>
              <a:rPr lang="cs-CZ" dirty="0"/>
              <a:t> R. SUGIMOTO a Lutz BORNMANN. Do </a:t>
            </a:r>
            <a:r>
              <a:rPr lang="cs-CZ" dirty="0" err="1"/>
              <a:t>Altmetrics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? </a:t>
            </a:r>
            <a:r>
              <a:rPr lang="cs-CZ" dirty="0" err="1"/>
              <a:t>Twitter</a:t>
            </a:r>
            <a:r>
              <a:rPr lang="cs-CZ" dirty="0"/>
              <a:t> and Ten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Web </a:t>
            </a:r>
            <a:r>
              <a:rPr lang="cs-CZ" dirty="0" err="1"/>
              <a:t>Services</a:t>
            </a:r>
            <a:r>
              <a:rPr lang="cs-CZ" dirty="0"/>
              <a:t>. </a:t>
            </a:r>
            <a:r>
              <a:rPr lang="cs-CZ" i="1" dirty="0" err="1"/>
              <a:t>PLoS</a:t>
            </a:r>
            <a:r>
              <a:rPr lang="cs-CZ" i="1" dirty="0"/>
              <a:t> ONE</a:t>
            </a:r>
            <a:r>
              <a:rPr lang="cs-CZ" dirty="0"/>
              <a:t>. 2013-5-28, vol. 8, </a:t>
            </a:r>
            <a:r>
              <a:rPr lang="cs-CZ" dirty="0" err="1"/>
              <a:t>issue</a:t>
            </a:r>
            <a:r>
              <a:rPr lang="cs-CZ" dirty="0"/>
              <a:t> 5, e64841-. DOI: 10.1371/journal.pone.0064841. Dostupné z: </a:t>
            </a: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dx.plos.org/10.1371/journal.pone.0064841</a:t>
            </a:r>
            <a:endParaRPr lang="cs-CZ" dirty="0" smtClean="0"/>
          </a:p>
          <a:p>
            <a:r>
              <a:rPr lang="cs-CZ" dirty="0"/>
              <a:t>HAUSTEIN, Stefanie, Isabella PETERS, </a:t>
            </a:r>
            <a:r>
              <a:rPr lang="cs-CZ" dirty="0" err="1"/>
              <a:t>Cassidy</a:t>
            </a:r>
            <a:r>
              <a:rPr lang="cs-CZ" dirty="0"/>
              <a:t> R. SUGIMOTO, Mike THELWALL a Vincent LARIVIÈRE. </a:t>
            </a:r>
            <a:r>
              <a:rPr lang="cs-CZ" dirty="0" err="1"/>
              <a:t>Tweeting</a:t>
            </a:r>
            <a:r>
              <a:rPr lang="cs-CZ" dirty="0"/>
              <a:t> </a:t>
            </a:r>
            <a:r>
              <a:rPr lang="cs-CZ" dirty="0" err="1"/>
              <a:t>biomedicine</a:t>
            </a:r>
            <a:r>
              <a:rPr lang="cs-CZ" dirty="0"/>
              <a:t>: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tweets</a:t>
            </a:r>
            <a:r>
              <a:rPr lang="cs-CZ" dirty="0"/>
              <a:t> and </a:t>
            </a:r>
            <a:r>
              <a:rPr lang="cs-CZ" dirty="0" err="1"/>
              <a:t>citations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biomedical</a:t>
            </a:r>
            <a:r>
              <a:rPr lang="cs-CZ" dirty="0"/>
              <a:t> </a:t>
            </a:r>
            <a:r>
              <a:rPr lang="cs-CZ" dirty="0" err="1"/>
              <a:t>literature</a:t>
            </a:r>
            <a:r>
              <a:rPr lang="cs-CZ" dirty="0"/>
              <a:t>. </a:t>
            </a:r>
            <a:r>
              <a:rPr lang="cs-CZ" i="1" dirty="0"/>
              <a:t>Journal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Association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Information</a:t>
            </a:r>
            <a:r>
              <a:rPr lang="cs-CZ" i="1" dirty="0"/>
              <a:t> Science and Technology</a:t>
            </a:r>
            <a:r>
              <a:rPr lang="cs-CZ" dirty="0"/>
              <a:t>. 2014, vol. 65, </a:t>
            </a:r>
            <a:r>
              <a:rPr lang="cs-CZ" dirty="0" err="1"/>
              <a:t>issue</a:t>
            </a:r>
            <a:r>
              <a:rPr lang="cs-CZ" dirty="0"/>
              <a:t> 4, s. 656-669. DOI: 10.1002/asi.23101. Dostupné z: </a:t>
            </a:r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arxiv.org/abs/1308.1838</a:t>
            </a:r>
            <a:endParaRPr lang="cs-CZ" dirty="0" smtClean="0"/>
          </a:p>
          <a:p>
            <a:r>
              <a:rPr lang="cs-CZ" dirty="0"/>
              <a:t>COSTAS, </a:t>
            </a:r>
            <a:r>
              <a:rPr lang="cs-CZ" dirty="0" err="1"/>
              <a:t>Rodrigo</a:t>
            </a:r>
            <a:r>
              <a:rPr lang="cs-CZ" dirty="0"/>
              <a:t>, </a:t>
            </a:r>
            <a:r>
              <a:rPr lang="cs-CZ" dirty="0" err="1"/>
              <a:t>Zohreh</a:t>
            </a:r>
            <a:r>
              <a:rPr lang="cs-CZ" dirty="0"/>
              <a:t> ZAHEDI, Paul WOUTERS, Mike THELWALL a Vincent LARIVIÈRE. Do “</a:t>
            </a:r>
            <a:r>
              <a:rPr lang="cs-CZ" dirty="0" err="1"/>
              <a:t>altmetrics</a:t>
            </a:r>
            <a:r>
              <a:rPr lang="cs-CZ" dirty="0"/>
              <a:t>” </a:t>
            </a:r>
            <a:r>
              <a:rPr lang="cs-CZ" dirty="0" err="1"/>
              <a:t>correlate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citations</a:t>
            </a:r>
            <a:r>
              <a:rPr lang="cs-CZ" dirty="0"/>
              <a:t>? </a:t>
            </a:r>
            <a:r>
              <a:rPr lang="cs-CZ" dirty="0" err="1"/>
              <a:t>Extensive</a:t>
            </a:r>
            <a:r>
              <a:rPr lang="cs-CZ" dirty="0"/>
              <a:t> </a:t>
            </a:r>
            <a:r>
              <a:rPr lang="cs-CZ" dirty="0" err="1"/>
              <a:t>comparison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altmetric</a:t>
            </a:r>
            <a:r>
              <a:rPr lang="cs-CZ" dirty="0"/>
              <a:t> </a:t>
            </a:r>
            <a:r>
              <a:rPr lang="cs-CZ" dirty="0" err="1"/>
              <a:t>indicators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citations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a </a:t>
            </a:r>
            <a:r>
              <a:rPr lang="cs-CZ" dirty="0" err="1"/>
              <a:t>multidisciplinary</a:t>
            </a:r>
            <a:r>
              <a:rPr lang="cs-CZ" dirty="0"/>
              <a:t> </a:t>
            </a:r>
            <a:r>
              <a:rPr lang="cs-CZ" dirty="0" err="1"/>
              <a:t>perspective</a:t>
            </a:r>
            <a:r>
              <a:rPr lang="cs-CZ" dirty="0"/>
              <a:t>: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tweets</a:t>
            </a:r>
            <a:r>
              <a:rPr lang="cs-CZ" dirty="0"/>
              <a:t> and </a:t>
            </a:r>
            <a:r>
              <a:rPr lang="cs-CZ" dirty="0" err="1"/>
              <a:t>citations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biomedical</a:t>
            </a:r>
            <a:r>
              <a:rPr lang="cs-CZ" dirty="0"/>
              <a:t> </a:t>
            </a:r>
            <a:r>
              <a:rPr lang="cs-CZ" dirty="0" err="1"/>
              <a:t>literature</a:t>
            </a:r>
            <a:r>
              <a:rPr lang="cs-CZ" dirty="0"/>
              <a:t>. </a:t>
            </a:r>
            <a:r>
              <a:rPr lang="cs-CZ" i="1" dirty="0"/>
              <a:t>Journal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Association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Information</a:t>
            </a:r>
            <a:r>
              <a:rPr lang="cs-CZ" i="1" dirty="0"/>
              <a:t> Science and Technology</a:t>
            </a:r>
            <a:r>
              <a:rPr lang="cs-CZ" dirty="0"/>
              <a:t>. 2014, vol. 65, </a:t>
            </a:r>
            <a:r>
              <a:rPr lang="cs-CZ" dirty="0" err="1"/>
              <a:t>issue</a:t>
            </a:r>
            <a:r>
              <a:rPr lang="cs-CZ" dirty="0"/>
              <a:t> 4, n/a-n/a. DOI: 10.1002/asi.23309. Dostupné z: </a:t>
            </a:r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arxiv.org/abs/1401.4321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5674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jarolimk@nlk.cz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654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>
            <a:off x="2573778" y="4410690"/>
            <a:ext cx="3312368" cy="2160240"/>
            <a:chOff x="2843808" y="3757672"/>
            <a:chExt cx="3312368" cy="2160240"/>
          </a:xfrm>
          <a:solidFill>
            <a:schemeClr val="accent4"/>
          </a:solidFill>
        </p:grpSpPr>
        <p:sp>
          <p:nvSpPr>
            <p:cNvPr id="4" name="Ovál 3"/>
            <p:cNvSpPr/>
            <p:nvPr/>
          </p:nvSpPr>
          <p:spPr>
            <a:xfrm>
              <a:off x="2843808" y="3757672"/>
              <a:ext cx="3312368" cy="2160240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3455876" y="4576182"/>
              <a:ext cx="2088232" cy="523220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2800" dirty="0" smtClean="0"/>
                <a:t>ALTMETRICS</a:t>
              </a:r>
              <a:endParaRPr lang="cs-CZ" sz="2800" dirty="0"/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171635" y="3764359"/>
            <a:ext cx="306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Poptávka po měření dopadu vědy na společnost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131132" y="364502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Kritika stávajících způsobů hodnocení</a:t>
            </a:r>
            <a:endParaRPr lang="cs-CZ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1220068" y="110245"/>
            <a:ext cx="6354706" cy="2448272"/>
            <a:chOff x="4427984" y="517322"/>
            <a:chExt cx="4320480" cy="2911678"/>
          </a:xfrm>
        </p:grpSpPr>
        <p:sp>
          <p:nvSpPr>
            <p:cNvPr id="14" name="Ovál 13"/>
            <p:cNvSpPr/>
            <p:nvPr/>
          </p:nvSpPr>
          <p:spPr>
            <a:xfrm>
              <a:off x="4427984" y="517322"/>
              <a:ext cx="4320480" cy="29116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5738996" y="1724222"/>
              <a:ext cx="1434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smtClean="0"/>
                <a:t>Web 2.0</a:t>
              </a:r>
              <a:endParaRPr lang="cs-CZ" sz="2400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5166066" y="1196752"/>
              <a:ext cx="1116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Blogy</a:t>
              </a:r>
              <a:endParaRPr lang="cs-CZ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6127540" y="101208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Sociální sítě</a:t>
              </a:r>
              <a:endParaRPr lang="cs-CZ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5076056" y="2286850"/>
              <a:ext cx="1620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Sdílení obsahu</a:t>
              </a:r>
              <a:endParaRPr lang="cs-CZ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7073770" y="1973160"/>
              <a:ext cx="1530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Kolaborativní</a:t>
              </a:r>
              <a:r>
                <a:rPr lang="cs-CZ" dirty="0" smtClean="0"/>
                <a:t> nástroje</a:t>
              </a:r>
              <a:endParaRPr lang="cs-CZ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084168" y="2780928"/>
              <a:ext cx="1411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Multimédia</a:t>
              </a:r>
              <a:endParaRPr lang="cs-CZ" dirty="0"/>
            </a:p>
          </p:txBody>
        </p:sp>
      </p:grpSp>
      <p:sp>
        <p:nvSpPr>
          <p:cNvPr id="17" name="TextovéPole 16"/>
          <p:cNvSpPr txBox="1"/>
          <p:nvPr/>
        </p:nvSpPr>
        <p:spPr>
          <a:xfrm>
            <a:off x="3399294" y="3212976"/>
            <a:ext cx="245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Velké množství dostupných dat </a:t>
            </a:r>
            <a:endParaRPr lang="cs-CZ" dirty="0"/>
          </a:p>
        </p:txBody>
      </p:sp>
      <p:sp>
        <p:nvSpPr>
          <p:cNvPr id="18" name="Šipka dolů 17"/>
          <p:cNvSpPr/>
          <p:nvPr/>
        </p:nvSpPr>
        <p:spPr>
          <a:xfrm>
            <a:off x="4003898" y="2708920"/>
            <a:ext cx="52278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ů 18"/>
          <p:cNvSpPr/>
          <p:nvPr/>
        </p:nvSpPr>
        <p:spPr>
          <a:xfrm>
            <a:off x="3945044" y="3859307"/>
            <a:ext cx="609593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 rot="2270573">
            <a:off x="1818719" y="4514539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 rot="2761404">
            <a:off x="5884184" y="4385977"/>
            <a:ext cx="64807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9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Altmetrics</a:t>
            </a:r>
            <a:r>
              <a:rPr lang="cs-CZ" dirty="0" smtClean="0"/>
              <a:t>: a </a:t>
            </a:r>
            <a:r>
              <a:rPr lang="cs-CZ" dirty="0" err="1" smtClean="0"/>
              <a:t>manifesto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Jason</a:t>
            </a:r>
            <a:r>
              <a:rPr lang="cs-CZ" dirty="0" smtClean="0"/>
              <a:t> Priem, </a:t>
            </a:r>
            <a:r>
              <a:rPr lang="cs-CZ" dirty="0" err="1" smtClean="0">
                <a:hlinkClick r:id="rId2"/>
              </a:rPr>
              <a:t>altmetric</a:t>
            </a:r>
            <a:r>
              <a:rPr lang="cs-CZ" dirty="0" smtClean="0">
                <a:hlinkClick r:id="rId2"/>
              </a:rPr>
              <a:t>: a </a:t>
            </a:r>
            <a:r>
              <a:rPr lang="cs-CZ" dirty="0" err="1" smtClean="0">
                <a:hlinkClick r:id="rId2"/>
              </a:rPr>
              <a:t>manifesto</a:t>
            </a:r>
            <a:r>
              <a:rPr lang="cs-CZ" dirty="0" smtClean="0"/>
              <a:t>, 2010</a:t>
            </a:r>
          </a:p>
          <a:p>
            <a:pPr lvl="1"/>
            <a:r>
              <a:rPr lang="cs-CZ" dirty="0" smtClean="0"/>
              <a:t>Peer-</a:t>
            </a:r>
            <a:r>
              <a:rPr lang="cs-CZ" dirty="0" err="1" smtClean="0"/>
              <a:t>review</a:t>
            </a:r>
            <a:r>
              <a:rPr lang="cs-CZ" dirty="0" smtClean="0"/>
              <a:t> zastarává</a:t>
            </a:r>
          </a:p>
          <a:p>
            <a:pPr lvl="1"/>
            <a:r>
              <a:rPr lang="cs-CZ" dirty="0" smtClean="0"/>
              <a:t>Počet citací je nedostačujícím ukazatelem</a:t>
            </a:r>
          </a:p>
          <a:p>
            <a:pPr lvl="1"/>
            <a:r>
              <a:rPr lang="cs-CZ" dirty="0" smtClean="0"/>
              <a:t>Impakt faktor se často zneužívá</a:t>
            </a:r>
          </a:p>
          <a:p>
            <a:r>
              <a:rPr lang="cs-CZ" dirty="0" err="1" smtClean="0"/>
              <a:t>Altmetrics</a:t>
            </a:r>
            <a:r>
              <a:rPr lang="cs-CZ" dirty="0" smtClean="0"/>
              <a:t> = </a:t>
            </a:r>
            <a:r>
              <a:rPr lang="cs-CZ" dirty="0" err="1" smtClean="0"/>
              <a:t>alternative</a:t>
            </a:r>
            <a:r>
              <a:rPr lang="cs-CZ" dirty="0" smtClean="0"/>
              <a:t> </a:t>
            </a:r>
            <a:r>
              <a:rPr lang="cs-CZ" dirty="0" err="1" smtClean="0"/>
              <a:t>metrics</a:t>
            </a:r>
            <a:r>
              <a:rPr lang="cs-CZ" dirty="0" smtClean="0"/>
              <a:t> = alternativní způsoby měření dopadu vědy a výzkumu pomocí různých webových nástrojů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Také </a:t>
            </a:r>
            <a:r>
              <a:rPr lang="cs-CZ" dirty="0" err="1" smtClean="0"/>
              <a:t>influmetrics</a:t>
            </a:r>
            <a:r>
              <a:rPr lang="cs-CZ" dirty="0" smtClean="0"/>
              <a:t>, </a:t>
            </a:r>
            <a:r>
              <a:rPr lang="cs-CZ" dirty="0" err="1" smtClean="0"/>
              <a:t>complementary</a:t>
            </a:r>
            <a:r>
              <a:rPr lang="cs-CZ" dirty="0" smtClean="0"/>
              <a:t> </a:t>
            </a:r>
            <a:r>
              <a:rPr lang="cs-CZ" dirty="0" err="1" smtClean="0"/>
              <a:t>metrics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737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San Francisco </a:t>
            </a:r>
            <a:r>
              <a:rPr lang="cs-CZ" dirty="0" err="1" smtClean="0"/>
              <a:t>Declaration</a:t>
            </a:r>
            <a:r>
              <a:rPr lang="cs-CZ" dirty="0" smtClean="0"/>
              <a:t> on </a:t>
            </a:r>
            <a:r>
              <a:rPr lang="cs-CZ" dirty="0" err="1" smtClean="0"/>
              <a:t>Research</a:t>
            </a:r>
            <a:r>
              <a:rPr lang="cs-CZ" dirty="0" smtClean="0"/>
              <a:t> </a:t>
            </a:r>
            <a:r>
              <a:rPr lang="cs-CZ" dirty="0" err="1" smtClean="0"/>
              <a:t>Assessment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Prosinec 2012, </a:t>
            </a:r>
            <a:r>
              <a:rPr lang="en-US" dirty="0" smtClean="0"/>
              <a:t>Annual Meeting of The American Society for Cell Biology</a:t>
            </a:r>
            <a:endParaRPr lang="cs-CZ" dirty="0" smtClean="0"/>
          </a:p>
          <a:p>
            <a:r>
              <a:rPr lang="cs-CZ" dirty="0" smtClean="0"/>
              <a:t>Doporučení pro hodnocení výzkumu</a:t>
            </a:r>
          </a:p>
          <a:p>
            <a:r>
              <a:rPr lang="cs-CZ" dirty="0" smtClean="0">
                <a:hlinkClick r:id="rId2"/>
              </a:rPr>
              <a:t>http://am.ascb.org/dora/</a:t>
            </a:r>
            <a:endParaRPr lang="cs-CZ" dirty="0" smtClean="0"/>
          </a:p>
          <a:p>
            <a:r>
              <a:rPr lang="cs-CZ" dirty="0" smtClean="0"/>
              <a:t>Kritika impakt faktoru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980728"/>
            <a:ext cx="1480851" cy="69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23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Altmetrics</a:t>
            </a:r>
            <a:r>
              <a:rPr lang="cs-CZ" dirty="0" smtClean="0"/>
              <a:t> – jak přeložit?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Obor – </a:t>
            </a:r>
            <a:r>
              <a:rPr lang="cs-CZ" dirty="0" err="1" smtClean="0"/>
              <a:t>altmetrie</a:t>
            </a:r>
            <a:r>
              <a:rPr lang="cs-CZ" dirty="0" smtClean="0"/>
              <a:t>?</a:t>
            </a:r>
          </a:p>
          <a:p>
            <a:r>
              <a:rPr lang="cs-CZ" dirty="0" smtClean="0"/>
              <a:t>Soubor ukazatelů – </a:t>
            </a:r>
            <a:r>
              <a:rPr lang="cs-CZ" dirty="0" err="1" smtClean="0"/>
              <a:t>altmetriky</a:t>
            </a:r>
            <a:r>
              <a:rPr lang="cs-CZ" dirty="0" smtClean="0"/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208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700213"/>
            <a:ext cx="8229600" cy="452596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 smtClean="0"/>
          </a:p>
        </p:txBody>
      </p:sp>
      <p:grpSp>
        <p:nvGrpSpPr>
          <p:cNvPr id="35" name="Skupina 34"/>
          <p:cNvGrpSpPr/>
          <p:nvPr/>
        </p:nvGrpSpPr>
        <p:grpSpPr>
          <a:xfrm>
            <a:off x="841859" y="386499"/>
            <a:ext cx="4176464" cy="2376264"/>
            <a:chOff x="568102" y="386499"/>
            <a:chExt cx="4176464" cy="2376264"/>
          </a:xfrm>
        </p:grpSpPr>
        <p:grpSp>
          <p:nvGrpSpPr>
            <p:cNvPr id="21" name="Skupina 20"/>
            <p:cNvGrpSpPr/>
            <p:nvPr/>
          </p:nvGrpSpPr>
          <p:grpSpPr>
            <a:xfrm>
              <a:off x="568102" y="386499"/>
              <a:ext cx="4176464" cy="2376264"/>
              <a:chOff x="539552" y="980728"/>
              <a:chExt cx="4176464" cy="2376264"/>
            </a:xfrm>
          </p:grpSpPr>
          <p:sp>
            <p:nvSpPr>
              <p:cNvPr id="4" name="Ovál 3"/>
              <p:cNvSpPr/>
              <p:nvPr/>
            </p:nvSpPr>
            <p:spPr>
              <a:xfrm>
                <a:off x="539552" y="980728"/>
                <a:ext cx="4176464" cy="23762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" name="TextovéPole 4"/>
              <p:cNvSpPr txBox="1"/>
              <p:nvPr/>
            </p:nvSpPr>
            <p:spPr>
              <a:xfrm>
                <a:off x="1043608" y="1772816"/>
                <a:ext cx="1584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Komentáře, diskuse</a:t>
                </a:r>
                <a:endParaRPr lang="cs-CZ" dirty="0"/>
              </a:p>
            </p:txBody>
          </p:sp>
          <p:pic>
            <p:nvPicPr>
              <p:cNvPr id="6" name="Obrázek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3728" y="1296092"/>
                <a:ext cx="1555626" cy="476724"/>
              </a:xfrm>
              <a:prstGeom prst="rect">
                <a:avLst/>
              </a:prstGeom>
            </p:spPr>
          </p:pic>
        </p:grpSp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974" y="1501752"/>
              <a:ext cx="821787" cy="821787"/>
            </a:xfrm>
            <a:prstGeom prst="rect">
              <a:avLst/>
            </a:prstGeom>
          </p:spPr>
        </p:pic>
      </p:grpSp>
      <p:grpSp>
        <p:nvGrpSpPr>
          <p:cNvPr id="23" name="Skupina 22"/>
          <p:cNvGrpSpPr/>
          <p:nvPr/>
        </p:nvGrpSpPr>
        <p:grpSpPr>
          <a:xfrm>
            <a:off x="5466840" y="421632"/>
            <a:ext cx="3240360" cy="2160240"/>
            <a:chOff x="5616116" y="346322"/>
            <a:chExt cx="3240360" cy="2160240"/>
          </a:xfrm>
        </p:grpSpPr>
        <p:grpSp>
          <p:nvGrpSpPr>
            <p:cNvPr id="22" name="Skupina 21"/>
            <p:cNvGrpSpPr/>
            <p:nvPr/>
          </p:nvGrpSpPr>
          <p:grpSpPr>
            <a:xfrm>
              <a:off x="5616116" y="346322"/>
              <a:ext cx="3240360" cy="2160240"/>
              <a:chOff x="5508104" y="1700808"/>
              <a:chExt cx="3240360" cy="2160240"/>
            </a:xfrm>
          </p:grpSpPr>
          <p:sp>
            <p:nvSpPr>
              <p:cNvPr id="8" name="Ovál 7"/>
              <p:cNvSpPr/>
              <p:nvPr/>
            </p:nvSpPr>
            <p:spPr>
              <a:xfrm>
                <a:off x="5508104" y="1700808"/>
                <a:ext cx="3240360" cy="2160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6372200" y="2095981"/>
                <a:ext cx="1728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Uložení</a:t>
                </a:r>
                <a:endParaRPr lang="cs-CZ" dirty="0"/>
              </a:p>
            </p:txBody>
          </p:sp>
          <p:pic>
            <p:nvPicPr>
              <p:cNvPr id="10" name="Obrázek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0494" y="2572244"/>
                <a:ext cx="1407790" cy="332750"/>
              </a:xfrm>
              <a:prstGeom prst="rect">
                <a:avLst/>
              </a:prstGeom>
            </p:spPr>
          </p:pic>
          <p:pic>
            <p:nvPicPr>
              <p:cNvPr id="12" name="Obrázek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8264" y="2953737"/>
                <a:ext cx="715516" cy="715516"/>
              </a:xfrm>
              <a:prstGeom prst="rect">
                <a:avLst/>
              </a:prstGeom>
            </p:spPr>
          </p:pic>
        </p:grpSp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585" y="1110827"/>
              <a:ext cx="1045840" cy="370402"/>
            </a:xfrm>
            <a:prstGeom prst="rect">
              <a:avLst/>
            </a:prstGeom>
          </p:spPr>
        </p:pic>
      </p:grpSp>
      <p:grpSp>
        <p:nvGrpSpPr>
          <p:cNvPr id="24" name="Skupina 23"/>
          <p:cNvGrpSpPr/>
          <p:nvPr/>
        </p:nvGrpSpPr>
        <p:grpSpPr>
          <a:xfrm>
            <a:off x="136970" y="2783056"/>
            <a:ext cx="3096344" cy="1415931"/>
            <a:chOff x="755576" y="3669253"/>
            <a:chExt cx="3096344" cy="1415931"/>
          </a:xfrm>
        </p:grpSpPr>
        <p:sp>
          <p:nvSpPr>
            <p:cNvPr id="13" name="Ovál 12"/>
            <p:cNvSpPr/>
            <p:nvPr/>
          </p:nvSpPr>
          <p:spPr>
            <a:xfrm>
              <a:off x="755576" y="3669253"/>
              <a:ext cx="3096344" cy="14159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1295636" y="3918771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Doporučení</a:t>
              </a:r>
              <a:endParaRPr lang="cs-CZ" dirty="0"/>
            </a:p>
          </p:txBody>
        </p:sp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4044" y="4325766"/>
              <a:ext cx="2028825" cy="447675"/>
            </a:xfrm>
            <a:prstGeom prst="rect">
              <a:avLst/>
            </a:prstGeom>
          </p:spPr>
        </p:pic>
      </p:grpSp>
      <p:grpSp>
        <p:nvGrpSpPr>
          <p:cNvPr id="32" name="Skupina 31"/>
          <p:cNvGrpSpPr/>
          <p:nvPr/>
        </p:nvGrpSpPr>
        <p:grpSpPr>
          <a:xfrm>
            <a:off x="899592" y="4241880"/>
            <a:ext cx="4316846" cy="2448272"/>
            <a:chOff x="1549481" y="4277860"/>
            <a:chExt cx="4316846" cy="2448272"/>
          </a:xfrm>
        </p:grpSpPr>
        <p:sp>
          <p:nvSpPr>
            <p:cNvPr id="26" name="Ovál 25"/>
            <p:cNvSpPr/>
            <p:nvPr/>
          </p:nvSpPr>
          <p:spPr>
            <a:xfrm>
              <a:off x="1549481" y="4277860"/>
              <a:ext cx="4316846" cy="2448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339752" y="486916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Sdílení obsahu</a:t>
              </a:r>
              <a:endParaRPr lang="cs-CZ" dirty="0"/>
            </a:p>
          </p:txBody>
        </p:sp>
        <p:pic>
          <p:nvPicPr>
            <p:cNvPr id="28" name="Obrázek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0247" y="4588766"/>
              <a:ext cx="983747" cy="556031"/>
            </a:xfrm>
            <a:prstGeom prst="rect">
              <a:avLst/>
            </a:prstGeom>
          </p:spPr>
        </p:pic>
        <p:pic>
          <p:nvPicPr>
            <p:cNvPr id="29" name="Obrázek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697" y="5501996"/>
              <a:ext cx="1335763" cy="427444"/>
            </a:xfrm>
            <a:prstGeom prst="rect">
              <a:avLst/>
            </a:prstGeom>
          </p:spPr>
        </p:pic>
        <p:pic>
          <p:nvPicPr>
            <p:cNvPr id="30" name="Obrázek 2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302" y="5312444"/>
              <a:ext cx="1133475" cy="409575"/>
            </a:xfrm>
            <a:prstGeom prst="rect">
              <a:avLst/>
            </a:prstGeom>
          </p:spPr>
        </p:pic>
        <p:pic>
          <p:nvPicPr>
            <p:cNvPr id="31" name="Obrázek 3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3777" y="5928574"/>
              <a:ext cx="771525" cy="457200"/>
            </a:xfrm>
            <a:prstGeom prst="rect">
              <a:avLst/>
            </a:prstGeom>
          </p:spPr>
        </p:pic>
      </p:grpSp>
      <p:grpSp>
        <p:nvGrpSpPr>
          <p:cNvPr id="38" name="Skupina 37"/>
          <p:cNvGrpSpPr/>
          <p:nvPr/>
        </p:nvGrpSpPr>
        <p:grpSpPr>
          <a:xfrm>
            <a:off x="4848888" y="3088021"/>
            <a:ext cx="4104456" cy="2424043"/>
            <a:chOff x="5045204" y="3425667"/>
            <a:chExt cx="4104456" cy="2424043"/>
          </a:xfrm>
        </p:grpSpPr>
        <p:grpSp>
          <p:nvGrpSpPr>
            <p:cNvPr id="25" name="Skupina 24"/>
            <p:cNvGrpSpPr/>
            <p:nvPr/>
          </p:nvGrpSpPr>
          <p:grpSpPr>
            <a:xfrm>
              <a:off x="5045204" y="3425667"/>
              <a:ext cx="4104456" cy="2424043"/>
              <a:chOff x="4644008" y="3669253"/>
              <a:chExt cx="4104456" cy="2424043"/>
            </a:xfrm>
          </p:grpSpPr>
          <p:sp>
            <p:nvSpPr>
              <p:cNvPr id="16" name="Ovál 15"/>
              <p:cNvSpPr/>
              <p:nvPr/>
            </p:nvSpPr>
            <p:spPr>
              <a:xfrm>
                <a:off x="4644008" y="3669253"/>
                <a:ext cx="4104456" cy="24240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5720494" y="4103437"/>
                <a:ext cx="17318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Citace</a:t>
                </a:r>
                <a:endParaRPr lang="cs-CZ" dirty="0"/>
              </a:p>
            </p:txBody>
          </p:sp>
          <p:pic>
            <p:nvPicPr>
              <p:cNvPr id="18" name="Obrázek 17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7055" y="4158143"/>
                <a:ext cx="933450" cy="438150"/>
              </a:xfrm>
              <a:prstGeom prst="rect">
                <a:avLst/>
              </a:prstGeom>
            </p:spPr>
          </p:pic>
          <p:pic>
            <p:nvPicPr>
              <p:cNvPr id="19" name="Obrázek 18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5757" y="4643295"/>
                <a:ext cx="1390650" cy="600075"/>
              </a:xfrm>
              <a:prstGeom prst="rect">
                <a:avLst/>
              </a:prstGeom>
            </p:spPr>
          </p:pic>
        </p:grpSp>
        <p:pic>
          <p:nvPicPr>
            <p:cNvPr id="33" name="Obrázek 3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238" y="4523627"/>
              <a:ext cx="988437" cy="988437"/>
            </a:xfrm>
            <a:prstGeom prst="rect">
              <a:avLst/>
            </a:prstGeom>
          </p:spPr>
        </p:pic>
      </p:grpSp>
      <p:pic>
        <p:nvPicPr>
          <p:cNvPr id="36" name="Obrázek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173" y="1816261"/>
            <a:ext cx="636694" cy="636694"/>
          </a:xfrm>
          <a:prstGeom prst="rect">
            <a:avLst/>
          </a:prstGeom>
        </p:spPr>
      </p:pic>
      <p:sp>
        <p:nvSpPr>
          <p:cNvPr id="37" name="TextovéPole 36"/>
          <p:cNvSpPr txBox="1"/>
          <p:nvPr/>
        </p:nvSpPr>
        <p:spPr>
          <a:xfrm>
            <a:off x="3440358" y="2762763"/>
            <a:ext cx="2681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Zdroje dat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163422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Nejen články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Blogy</a:t>
            </a:r>
          </a:p>
          <a:p>
            <a:r>
              <a:rPr lang="cs-CZ" dirty="0" smtClean="0"/>
              <a:t>Kapitoly</a:t>
            </a:r>
          </a:p>
          <a:p>
            <a:r>
              <a:rPr lang="cs-CZ" dirty="0" smtClean="0"/>
              <a:t>Knihy</a:t>
            </a:r>
          </a:p>
          <a:p>
            <a:r>
              <a:rPr lang="cs-CZ" dirty="0" smtClean="0"/>
              <a:t>Kazuistiky</a:t>
            </a:r>
          </a:p>
          <a:p>
            <a:r>
              <a:rPr lang="cs-CZ" dirty="0" smtClean="0"/>
              <a:t>Klinické studie</a:t>
            </a:r>
          </a:p>
          <a:p>
            <a:r>
              <a:rPr lang="cs-CZ" dirty="0" smtClean="0"/>
              <a:t>Příspěvky na konferencích</a:t>
            </a:r>
          </a:p>
          <a:p>
            <a:r>
              <a:rPr lang="cs-CZ" dirty="0" smtClean="0"/>
              <a:t>Soubory dat</a:t>
            </a:r>
          </a:p>
          <a:p>
            <a:r>
              <a:rPr lang="cs-CZ" dirty="0" smtClean="0"/>
              <a:t>Obrázky </a:t>
            </a:r>
          </a:p>
          <a:p>
            <a:r>
              <a:rPr lang="cs-CZ" dirty="0" smtClean="0"/>
              <a:t>Videa</a:t>
            </a:r>
          </a:p>
          <a:p>
            <a:r>
              <a:rPr lang="cs-CZ" dirty="0" smtClean="0"/>
              <a:t>Webové stránky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Granty</a:t>
            </a:r>
          </a:p>
          <a:p>
            <a:r>
              <a:rPr lang="cs-CZ" dirty="0" smtClean="0"/>
              <a:t>Rozhovory</a:t>
            </a:r>
          </a:p>
          <a:p>
            <a:r>
              <a:rPr lang="cs-CZ" dirty="0" smtClean="0"/>
              <a:t>Dopisy</a:t>
            </a:r>
          </a:p>
          <a:p>
            <a:r>
              <a:rPr lang="cs-CZ" dirty="0" smtClean="0"/>
              <a:t>Média</a:t>
            </a:r>
          </a:p>
          <a:p>
            <a:r>
              <a:rPr lang="cs-CZ" dirty="0" smtClean="0"/>
              <a:t>Patenty</a:t>
            </a:r>
          </a:p>
          <a:p>
            <a:r>
              <a:rPr lang="cs-CZ" dirty="0" smtClean="0"/>
              <a:t>Postery</a:t>
            </a:r>
          </a:p>
          <a:p>
            <a:r>
              <a:rPr lang="cs-CZ" dirty="0" smtClean="0"/>
              <a:t>Prezentace</a:t>
            </a:r>
          </a:p>
          <a:p>
            <a:r>
              <a:rPr lang="cs-CZ" dirty="0" smtClean="0"/>
              <a:t>Výzkumné zprávy</a:t>
            </a:r>
          </a:p>
          <a:p>
            <a:r>
              <a:rPr lang="cs-CZ" dirty="0" smtClean="0"/>
              <a:t>Zdrojové kódy</a:t>
            </a:r>
          </a:p>
          <a:p>
            <a:r>
              <a:rPr lang="cs-CZ" dirty="0" smtClean="0"/>
              <a:t>Kvalifikační práce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266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Šíře záběru</a:t>
            </a:r>
          </a:p>
          <a:p>
            <a:r>
              <a:rPr lang="cs-CZ" dirty="0" smtClean="0"/>
              <a:t>Rozmanitost</a:t>
            </a:r>
          </a:p>
          <a:p>
            <a:pPr lvl="1"/>
            <a:r>
              <a:rPr lang="cs-CZ" dirty="0" smtClean="0"/>
              <a:t>Různé zdroje dat</a:t>
            </a:r>
          </a:p>
          <a:p>
            <a:pPr lvl="1"/>
            <a:r>
              <a:rPr lang="cs-CZ" dirty="0" smtClean="0"/>
              <a:t>Nejen publikace</a:t>
            </a:r>
          </a:p>
          <a:p>
            <a:r>
              <a:rPr lang="cs-CZ" dirty="0" smtClean="0"/>
              <a:t>Rychlost</a:t>
            </a:r>
          </a:p>
          <a:p>
            <a:r>
              <a:rPr lang="cs-CZ" dirty="0" smtClean="0"/>
              <a:t>Otevřenost – snadná dostupnost dat</a:t>
            </a:r>
          </a:p>
        </p:txBody>
      </p:sp>
    </p:spTree>
    <p:extLst>
      <p:ext uri="{BB962C8B-B14F-4D97-AF65-F5344CB8AC3E}">
        <p14:creationId xmlns:p14="http://schemas.microsoft.com/office/powerpoint/2010/main" val="2209361259"/>
      </p:ext>
    </p:extLst>
  </p:cSld>
  <p:clrMapOvr>
    <a:masterClrMapping/>
  </p:clrMapOvr>
</p:sld>
</file>

<file path=ppt/theme/theme1.xml><?xml version="1.0" encoding="utf-8"?>
<a:theme xmlns:a="http://schemas.openxmlformats.org/drawingml/2006/main" name="nlk_pokus">
  <a:themeElements>
    <a:clrScheme name="NLK">
      <a:dk1>
        <a:sysClr val="windowText" lastClr="000000"/>
      </a:dk1>
      <a:lt1>
        <a:sysClr val="window" lastClr="FFFFFF"/>
      </a:lt1>
      <a:dk2>
        <a:srgbClr val="2D5352"/>
      </a:dk2>
      <a:lt2>
        <a:srgbClr val="98C6B5"/>
      </a:lt2>
      <a:accent1>
        <a:srgbClr val="5AA7A5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B5CC74"/>
      </a:hlink>
      <a:folHlink>
        <a:srgbClr val="2D535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nlk_pokus</Template>
  <TotalTime>421</TotalTime>
  <Words>728</Words>
  <Application>Microsoft Office PowerPoint</Application>
  <PresentationFormat>Předvádění na obrazovce (4:3)</PresentationFormat>
  <Paragraphs>121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Calibri</vt:lpstr>
      <vt:lpstr>nlk_pokus</vt:lpstr>
      <vt:lpstr>Alternativní nástroje hodnocení vědy</vt:lpstr>
      <vt:lpstr>Tradiční metody hodnocení vědecké činnosti</vt:lpstr>
      <vt:lpstr>Prezentace aplikace PowerPoint</vt:lpstr>
      <vt:lpstr>Altmetrics: a manifesto</vt:lpstr>
      <vt:lpstr>San Francisco Declaration on Research Assessment</vt:lpstr>
      <vt:lpstr>Altmetrics – jak přeložit?</vt:lpstr>
      <vt:lpstr>Prezentace aplikace PowerPoint</vt:lpstr>
      <vt:lpstr>Nejen články</vt:lpstr>
      <vt:lpstr>Výhody</vt:lpstr>
      <vt:lpstr>Nevýhody</vt:lpstr>
      <vt:lpstr>Výzkum v oblasti altmetrik</vt:lpstr>
      <vt:lpstr>Nástroje pro práci s altmetrikami</vt:lpstr>
      <vt:lpstr>PlumX</vt:lpstr>
      <vt:lpstr>Příklady</vt:lpstr>
      <vt:lpstr>Prezentace aplikace PowerPoint</vt:lpstr>
      <vt:lpstr>Altmetric</vt:lpstr>
      <vt:lpstr>Prezentace aplikace PowerPoint</vt:lpstr>
      <vt:lpstr>Prezentace aplikace PowerPoint</vt:lpstr>
      <vt:lpstr>1. Konference o altmetrii/altmetrikách</vt:lpstr>
      <vt:lpstr>Závěr</vt:lpstr>
      <vt:lpstr>Závěr</vt:lpstr>
      <vt:lpstr>Literatura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Alternativní nástroje hodnocení vědy</dc:title>
  <dc:creator>icko</dc:creator>
  <cp:lastModifiedBy>lesenkova</cp:lastModifiedBy>
  <cp:revision>24</cp:revision>
  <dcterms:created xsi:type="dcterms:W3CDTF">2014-12-05T11:46:19Z</dcterms:created>
  <dcterms:modified xsi:type="dcterms:W3CDTF">2014-12-16T10:01:48Z</dcterms:modified>
</cp:coreProperties>
</file>