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73"/>
  </p:notesMasterIdLst>
  <p:sldIdLst>
    <p:sldId id="256" r:id="rId2"/>
    <p:sldId id="258" r:id="rId3"/>
    <p:sldId id="268" r:id="rId4"/>
    <p:sldId id="269" r:id="rId5"/>
    <p:sldId id="276" r:id="rId6"/>
    <p:sldId id="270" r:id="rId7"/>
    <p:sldId id="271" r:id="rId8"/>
    <p:sldId id="272" r:id="rId9"/>
    <p:sldId id="283" r:id="rId10"/>
    <p:sldId id="277" r:id="rId11"/>
    <p:sldId id="278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329" r:id="rId56"/>
    <p:sldId id="330" r:id="rId57"/>
    <p:sldId id="331" r:id="rId58"/>
    <p:sldId id="332" r:id="rId59"/>
    <p:sldId id="333" r:id="rId60"/>
    <p:sldId id="334" r:id="rId61"/>
    <p:sldId id="335" r:id="rId62"/>
    <p:sldId id="336" r:id="rId63"/>
    <p:sldId id="337" r:id="rId64"/>
    <p:sldId id="338" r:id="rId65"/>
    <p:sldId id="339" r:id="rId66"/>
    <p:sldId id="340" r:id="rId67"/>
    <p:sldId id="341" r:id="rId68"/>
    <p:sldId id="342" r:id="rId69"/>
    <p:sldId id="343" r:id="rId70"/>
    <p:sldId id="344" r:id="rId71"/>
    <p:sldId id="345" r:id="rId7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F4958-AC31-4284-92A5-288AE6221AE2}" type="datetimeFigureOut">
              <a:rPr lang="cs-CZ" smtClean="0"/>
              <a:t>19.10.2012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E92F9-8FCD-403E-B176-EE4F1139E8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981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6A7DC-CE30-4512-875A-AFA96ECA0F49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43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47C2-887A-4FEA-98BA-C66FDCC11A91}" type="datetimeFigureOut">
              <a:rPr lang="cs-CZ" smtClean="0"/>
              <a:t>19.10.2012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6282F3-5FA1-4771-9933-82BE203438D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47C2-887A-4FEA-98BA-C66FDCC11A91}" type="datetimeFigureOut">
              <a:rPr lang="cs-CZ" smtClean="0"/>
              <a:t>19.10.2012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82F3-5FA1-4771-9933-82BE203438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47C2-887A-4FEA-98BA-C66FDCC11A91}" type="datetimeFigureOut">
              <a:rPr lang="cs-CZ" smtClean="0"/>
              <a:t>19.10.2012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82F3-5FA1-4771-9933-82BE203438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47C2-887A-4FEA-98BA-C66FDCC11A91}" type="datetimeFigureOut">
              <a:rPr lang="cs-CZ" smtClean="0"/>
              <a:t>19.10.2012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82F3-5FA1-4771-9933-82BE203438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47C2-887A-4FEA-98BA-C66FDCC11A91}" type="datetimeFigureOut">
              <a:rPr lang="cs-CZ" smtClean="0"/>
              <a:t>19.10.2012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82F3-5FA1-4771-9933-82BE203438D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47C2-887A-4FEA-98BA-C66FDCC11A91}" type="datetimeFigureOut">
              <a:rPr lang="cs-CZ" smtClean="0"/>
              <a:t>19.10.2012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82F3-5FA1-4771-9933-82BE203438D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47C2-887A-4FEA-98BA-C66FDCC11A91}" type="datetimeFigureOut">
              <a:rPr lang="cs-CZ" smtClean="0"/>
              <a:t>19.10.2012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82F3-5FA1-4771-9933-82BE203438DE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47C2-887A-4FEA-98BA-C66FDCC11A91}" type="datetimeFigureOut">
              <a:rPr lang="cs-CZ" smtClean="0"/>
              <a:t>19.10.2012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82F3-5FA1-4771-9933-82BE203438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47C2-887A-4FEA-98BA-C66FDCC11A91}" type="datetimeFigureOut">
              <a:rPr lang="cs-CZ" smtClean="0"/>
              <a:t>19.10.2012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82F3-5FA1-4771-9933-82BE203438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47C2-887A-4FEA-98BA-C66FDCC11A91}" type="datetimeFigureOut">
              <a:rPr lang="cs-CZ" smtClean="0"/>
              <a:t>19.10.2012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82F3-5FA1-4771-9933-82BE203438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47C2-887A-4FEA-98BA-C66FDCC11A91}" type="datetimeFigureOut">
              <a:rPr lang="cs-CZ" smtClean="0"/>
              <a:t>19.10.2012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82F3-5FA1-4771-9933-82BE203438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6E347C2-887A-4FEA-98BA-C66FDCC11A91}" type="datetimeFigureOut">
              <a:rPr lang="cs-CZ" smtClean="0"/>
              <a:t>19.10.2012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86282F3-5FA1-4771-9933-82BE203438D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societyfoundations.org/openaccess/read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societyfoundations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arlham.edu/~peters/fos/bethesda.ht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oa.mpg.de/lang/en-uk/berlin-prozess/berliner-erklarun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dataoecd/9/61/38500813.pdf" TargetMode="External"/><Relationship Id="rId2" Type="http://schemas.openxmlformats.org/officeDocument/2006/relationships/hyperlink" Target="http://www.wellcome.ac.uk/About-us/Policy/Spotlight-issues/Open-access/Policy/inde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.europa.eu/research/science-society/document_library/pdf_06/open-access-pilot_en.pd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arlham.edu/~peters/fos/2008/10/brisbane-declaration-on-oa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erpa.ac.uk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rpa.ac.uk/romeo/search.php?la=en&amp;fIDnum=|&amp;version=&amp;mode=advanced" TargetMode="External"/><Relationship Id="rId7" Type="http://schemas.openxmlformats.org/officeDocument/2006/relationships/hyperlink" Target="http://www.sherpa.ac.uk/romeo/browse.php?colour=white&amp;la=en&amp;fIDnum=|&amp;mode=advanced" TargetMode="External"/><Relationship Id="rId2" Type="http://schemas.openxmlformats.org/officeDocument/2006/relationships/hyperlink" Target="http://www.sherpa.ac.uk/rome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herpa.ac.uk/romeo/browse.php?colour=yellow&amp;la=en&amp;fIDnum=|&amp;mode=advanced" TargetMode="External"/><Relationship Id="rId5" Type="http://schemas.openxmlformats.org/officeDocument/2006/relationships/hyperlink" Target="http://www.sherpa.ac.uk/romeo/browse.php?colour=blue&amp;la=en&amp;fIDnum=|&amp;mode=advanced" TargetMode="External"/><Relationship Id="rId4" Type="http://schemas.openxmlformats.org/officeDocument/2006/relationships/hyperlink" Target="http://www.sherpa.ac.uk/romeo/browse.php?colour=green&amp;la=en&amp;fIDnum=|&amp;mode=advanced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creativecommons.org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htpprints.yorku.ca/" TargetMode="External"/><Relationship Id="rId3" Type="http://schemas.openxmlformats.org/officeDocument/2006/relationships/hyperlink" Target="http://www.ncbi.nlm.nih.gov/pmc/" TargetMode="External"/><Relationship Id="rId7" Type="http://schemas.openxmlformats.org/officeDocument/2006/relationships/hyperlink" Target="http://philsci-archive.pitt.edu/" TargetMode="External"/><Relationship Id="rId2" Type="http://schemas.openxmlformats.org/officeDocument/2006/relationships/hyperlink" Target="http://arxiv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gprints.org/" TargetMode="External"/><Relationship Id="rId5" Type="http://schemas.openxmlformats.org/officeDocument/2006/relationships/hyperlink" Target="http://www.osti.gov/eprints/" TargetMode="External"/><Relationship Id="rId4" Type="http://schemas.openxmlformats.org/officeDocument/2006/relationships/hyperlink" Target="http://www.biomedcentral.com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eprints.ecs.soton.ac.uk/" TargetMode="External"/><Relationship Id="rId7" Type="http://schemas.openxmlformats.org/officeDocument/2006/relationships/hyperlink" Target="http://www.theses.cz/" TargetMode="External"/><Relationship Id="rId2" Type="http://schemas.openxmlformats.org/officeDocument/2006/relationships/hyperlink" Target="http://cdsweb.cern.ch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vskp.cz/registry.php?tsekce=1" TargetMode="External"/><Relationship Id="rId5" Type="http://schemas.openxmlformats.org/officeDocument/2006/relationships/hyperlink" Target="http://www.evskp.cz/index.php?" TargetMode="External"/><Relationship Id="rId4" Type="http://schemas.openxmlformats.org/officeDocument/2006/relationships/hyperlink" Target="http://www.akvs.cz/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medcentral.com/" TargetMode="External"/><Relationship Id="rId2" Type="http://schemas.openxmlformats.org/officeDocument/2006/relationships/hyperlink" Target="http://www.plo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jib.cz/V?RN=246673513" TargetMode="External"/><Relationship Id="rId4" Type="http://schemas.openxmlformats.org/officeDocument/2006/relationships/hyperlink" Target="http://w3d.digizeitschriften.de/en/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rus.com/" TargetMode="External"/><Relationship Id="rId2" Type="http://schemas.openxmlformats.org/officeDocument/2006/relationships/hyperlink" Target="http://scholar.google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penwetware.org/wiki/Main_Page" TargetMode="External"/><Relationship Id="rId4" Type="http://schemas.openxmlformats.org/officeDocument/2006/relationships/hyperlink" Target="http://www.wikipedia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oaj.org/doaj?func=byCountry" TargetMode="External"/><Relationship Id="rId3" Type="http://schemas.openxmlformats.org/officeDocument/2006/relationships/hyperlink" Target="http://roar.eprints.org/view/geoname/geoname=5F2=5FCZ.html" TargetMode="External"/><Relationship Id="rId7" Type="http://schemas.openxmlformats.org/officeDocument/2006/relationships/hyperlink" Target="http://www.doaj.org/" TargetMode="External"/><Relationship Id="rId2" Type="http://schemas.openxmlformats.org/officeDocument/2006/relationships/hyperlink" Target="http://roar.eprint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pendoar.org/find.php?search=&amp;clID=&amp;ctID=&amp;rtID=&amp;cID=58&amp;lID=&amp;rSoftWareName=&amp;submit=Search&amp;format=summary&amp;step=20&amp;sort=r.rName&amp;rID=&amp;ctrl=new&amp;p=1" TargetMode="External"/><Relationship Id="rId5" Type="http://schemas.openxmlformats.org/officeDocument/2006/relationships/hyperlink" Target="http://www.opendoar.org/find.php?format=charts" TargetMode="External"/><Relationship Id="rId4" Type="http://schemas.openxmlformats.org/officeDocument/2006/relationships/hyperlink" Target="http://www.opendoar.org/" TargetMode="External"/><Relationship Id="rId9" Type="http://schemas.openxmlformats.org/officeDocument/2006/relationships/hyperlink" Target="http://www.doaj.org/doaj?func=journalsByCountry&amp;cId=50&amp;year=2012&amp;uiLanguage=en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zdl.org/cgi-bin/library.cgi" TargetMode="External"/><Relationship Id="rId2" Type="http://schemas.openxmlformats.org/officeDocument/2006/relationships/hyperlink" Target="http://www.ncstrl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prints.rclis.org/" TargetMode="External"/><Relationship Id="rId5" Type="http://schemas.openxmlformats.org/officeDocument/2006/relationships/hyperlink" Target="http://dlist.sir.arizona.edu/" TargetMode="External"/><Relationship Id="rId4" Type="http://schemas.openxmlformats.org/officeDocument/2006/relationships/hyperlink" Target="http://archivesic.ccsd.cnrs.fr/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hyperlink" Target="http://sisob.lcc.uma.es/" TargetMode="External"/><Relationship Id="rId3" Type="http://schemas.openxmlformats.org/officeDocument/2006/relationships/hyperlink" Target="http://www.arl.org/sparc/" TargetMode="External"/><Relationship Id="rId7" Type="http://schemas.openxmlformats.org/officeDocument/2006/relationships/hyperlink" Target="http://research-acumen.eu/" TargetMode="External"/><Relationship Id="rId2" Type="http://schemas.openxmlformats.org/officeDocument/2006/relationships/hyperlink" Target="http://project-soap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erproject.eu/" TargetMode="External"/><Relationship Id="rId5" Type="http://schemas.openxmlformats.org/officeDocument/2006/relationships/hyperlink" Target="http://www.driver-repository.eu/" TargetMode="External"/><Relationship Id="rId4" Type="http://schemas.openxmlformats.org/officeDocument/2006/relationships/hyperlink" Target="http://www.openaire.eu/" TargetMode="External"/><Relationship Id="rId9" Type="http://schemas.openxmlformats.org/officeDocument/2006/relationships/hyperlink" Target="http://e-scidr.eu/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mailto:jindra.plankova@fpf.slu.cz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3672408"/>
          </a:xfrm>
        </p:spPr>
        <p:txBody>
          <a:bodyPr/>
          <a:lstStyle/>
          <a:p>
            <a:pPr algn="l"/>
            <a:r>
              <a:rPr lang="cs-CZ" sz="6000" dirty="0" smtClean="0"/>
              <a:t>„Open Access“ – světové hnutí a revoluce v přístupu k publikování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800" dirty="0"/>
              <a:t>	</a:t>
            </a:r>
            <a:r>
              <a:rPr lang="cs-CZ" sz="2800" dirty="0" smtClean="0"/>
              <a:t>		</a:t>
            </a:r>
            <a:r>
              <a:rPr lang="cs-CZ" sz="1600" dirty="0" smtClean="0"/>
              <a:t>PhDr. </a:t>
            </a:r>
            <a:r>
              <a:rPr lang="cs-CZ" sz="1600" dirty="0"/>
              <a:t>Jindra </a:t>
            </a:r>
            <a:r>
              <a:rPr lang="cs-CZ" sz="1600" dirty="0" err="1"/>
              <a:t>Planková</a:t>
            </a:r>
            <a:r>
              <a:rPr lang="cs-CZ" sz="1600" dirty="0"/>
              <a:t>, Ph.D.</a:t>
            </a:r>
          </a:p>
          <a:p>
            <a:pPr algn="just"/>
            <a:r>
              <a:rPr lang="cs-CZ" sz="1600" dirty="0"/>
              <a:t>			Ústav informatiky, FPF</a:t>
            </a:r>
          </a:p>
          <a:p>
            <a:pPr algn="just"/>
            <a:r>
              <a:rPr lang="cs-CZ" sz="1600" dirty="0"/>
              <a:t>			Slezská univerzita v Opavě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645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dirty="0" smtClean="0"/>
              <a:t>Vymezení „OA“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„Zajištění </a:t>
            </a:r>
            <a:r>
              <a:rPr lang="cs-CZ" dirty="0" smtClean="0">
                <a:solidFill>
                  <a:schemeClr val="tx2"/>
                </a:solidFill>
              </a:rPr>
              <a:t>otevřeného</a:t>
            </a:r>
            <a:r>
              <a:rPr lang="cs-CZ" dirty="0" smtClean="0"/>
              <a:t> a </a:t>
            </a:r>
            <a:r>
              <a:rPr lang="cs-CZ" dirty="0" smtClean="0">
                <a:solidFill>
                  <a:schemeClr val="tx2"/>
                </a:solidFill>
              </a:rPr>
              <a:t>volného</a:t>
            </a:r>
            <a:r>
              <a:rPr lang="cs-CZ" dirty="0" smtClean="0"/>
              <a:t> přístupu k plným textům na veřejném internetu, dovolující uživatelům </a:t>
            </a:r>
            <a:r>
              <a:rPr lang="cs-CZ" dirty="0" smtClean="0">
                <a:solidFill>
                  <a:schemeClr val="tx2"/>
                </a:solidFill>
              </a:rPr>
              <a:t>číst</a:t>
            </a:r>
            <a:r>
              <a:rPr lang="cs-CZ" dirty="0" smtClean="0"/>
              <a:t>, </a:t>
            </a:r>
            <a:r>
              <a:rPr lang="cs-CZ" dirty="0" smtClean="0">
                <a:solidFill>
                  <a:schemeClr val="tx2"/>
                </a:solidFill>
              </a:rPr>
              <a:t>stáhnout</a:t>
            </a:r>
            <a:r>
              <a:rPr lang="cs-CZ" dirty="0" smtClean="0"/>
              <a:t>, </a:t>
            </a:r>
            <a:r>
              <a:rPr lang="cs-CZ" dirty="0" smtClean="0">
                <a:solidFill>
                  <a:schemeClr val="tx2"/>
                </a:solidFill>
              </a:rPr>
              <a:t>kopírovat</a:t>
            </a:r>
            <a:r>
              <a:rPr lang="cs-CZ" dirty="0" smtClean="0"/>
              <a:t>, </a:t>
            </a:r>
            <a:r>
              <a:rPr lang="cs-CZ" dirty="0" smtClean="0">
                <a:solidFill>
                  <a:schemeClr val="tx2"/>
                </a:solidFill>
              </a:rPr>
              <a:t>distribuovat</a:t>
            </a:r>
            <a:r>
              <a:rPr lang="cs-CZ" dirty="0" smtClean="0"/>
              <a:t>, </a:t>
            </a:r>
            <a:r>
              <a:rPr lang="cs-CZ" dirty="0" smtClean="0">
                <a:solidFill>
                  <a:schemeClr val="tx2"/>
                </a:solidFill>
              </a:rPr>
              <a:t>tisknout</a:t>
            </a:r>
            <a:r>
              <a:rPr lang="cs-CZ" dirty="0" smtClean="0"/>
              <a:t>, </a:t>
            </a:r>
            <a:r>
              <a:rPr lang="cs-CZ" dirty="0" smtClean="0">
                <a:solidFill>
                  <a:schemeClr val="tx2"/>
                </a:solidFill>
              </a:rPr>
              <a:t>vyhledávat</a:t>
            </a:r>
            <a:r>
              <a:rPr lang="cs-CZ" dirty="0" smtClean="0"/>
              <a:t> nebo </a:t>
            </a:r>
            <a:r>
              <a:rPr lang="cs-CZ" dirty="0" smtClean="0">
                <a:solidFill>
                  <a:schemeClr val="tx2"/>
                </a:solidFill>
              </a:rPr>
              <a:t>propojovat</a:t>
            </a:r>
            <a:r>
              <a:rPr lang="cs-CZ" dirty="0" smtClean="0"/>
              <a:t> plné texty článků, jejich </a:t>
            </a:r>
            <a:r>
              <a:rPr lang="cs-CZ" dirty="0" smtClean="0">
                <a:solidFill>
                  <a:schemeClr val="tx2"/>
                </a:solidFill>
              </a:rPr>
              <a:t>procházení</a:t>
            </a:r>
            <a:r>
              <a:rPr lang="cs-CZ" dirty="0" smtClean="0"/>
              <a:t> pro indexaci, </a:t>
            </a:r>
            <a:r>
              <a:rPr lang="cs-CZ" dirty="0" smtClean="0">
                <a:solidFill>
                  <a:schemeClr val="tx2"/>
                </a:solidFill>
              </a:rPr>
              <a:t>zaznamenání</a:t>
            </a:r>
            <a:r>
              <a:rPr lang="cs-CZ" dirty="0" smtClean="0"/>
              <a:t> ve formě </a:t>
            </a:r>
            <a:r>
              <a:rPr lang="cs-CZ" dirty="0" smtClean="0">
                <a:solidFill>
                  <a:schemeClr val="tx2"/>
                </a:solidFill>
              </a:rPr>
              <a:t>dat</a:t>
            </a:r>
            <a:r>
              <a:rPr lang="cs-CZ" dirty="0" smtClean="0"/>
              <a:t> v počítačových programech, nebo jejich užití pro jakýkoliv další zákonný záměr, </a:t>
            </a:r>
            <a:r>
              <a:rPr lang="cs-CZ" b="1" dirty="0" smtClean="0">
                <a:solidFill>
                  <a:schemeClr val="tx2"/>
                </a:solidFill>
              </a:rPr>
              <a:t>bez</a:t>
            </a:r>
            <a:r>
              <a:rPr lang="cs-CZ" dirty="0" smtClean="0">
                <a:solidFill>
                  <a:schemeClr val="tx2"/>
                </a:solidFill>
              </a:rPr>
              <a:t> finančních</a:t>
            </a:r>
            <a:r>
              <a:rPr lang="cs-CZ" dirty="0" smtClean="0"/>
              <a:t>, </a:t>
            </a:r>
            <a:r>
              <a:rPr lang="cs-CZ" dirty="0" smtClean="0">
                <a:solidFill>
                  <a:schemeClr val="tx2"/>
                </a:solidFill>
              </a:rPr>
              <a:t>právních</a:t>
            </a:r>
            <a:r>
              <a:rPr lang="cs-CZ" dirty="0" smtClean="0"/>
              <a:t> nebo </a:t>
            </a:r>
            <a:r>
              <a:rPr lang="cs-CZ" dirty="0" smtClean="0">
                <a:solidFill>
                  <a:schemeClr val="tx2"/>
                </a:solidFill>
              </a:rPr>
              <a:t>technických</a:t>
            </a:r>
            <a:r>
              <a:rPr lang="cs-CZ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tx2"/>
                </a:solidFill>
              </a:rPr>
              <a:t>bariér</a:t>
            </a:r>
            <a:r>
              <a:rPr lang="cs-CZ" dirty="0" smtClean="0"/>
              <a:t>, kromě nedílného a neoddělitelného dosažení samotného přístupu k internetu.“ (</a:t>
            </a:r>
            <a:r>
              <a:rPr lang="cs-CZ" dirty="0" smtClean="0">
                <a:hlinkClick r:id="rId2"/>
              </a:rPr>
              <a:t>BOAI</a:t>
            </a:r>
            <a:r>
              <a:rPr lang="cs-CZ" dirty="0" smtClean="0"/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896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dirty="0" smtClean="0"/>
              <a:t>Vymezení „OA“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Pojem </a:t>
            </a:r>
            <a:r>
              <a:rPr lang="cs-CZ" dirty="0" smtClean="0"/>
              <a:t>OA shrnuje několik podstatných </a:t>
            </a:r>
            <a:r>
              <a:rPr lang="cs-CZ" dirty="0" smtClean="0">
                <a:solidFill>
                  <a:schemeClr val="tx2"/>
                </a:solidFill>
              </a:rPr>
              <a:t>rysů</a:t>
            </a:r>
            <a:r>
              <a:rPr lang="cs-CZ" dirty="0" smtClean="0"/>
              <a:t> a </a:t>
            </a:r>
            <a:r>
              <a:rPr lang="cs-CZ" dirty="0" smtClean="0">
                <a:solidFill>
                  <a:schemeClr val="tx2"/>
                </a:solidFill>
              </a:rPr>
              <a:t>charakteristik</a:t>
            </a:r>
            <a:r>
              <a:rPr lang="cs-CZ" dirty="0" smtClean="0"/>
              <a:t>: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Century Gothic" pitchFamily="34" charset="0"/>
              <a:buChar char="→"/>
            </a:pPr>
            <a:r>
              <a:rPr lang="cs-CZ" dirty="0" smtClean="0"/>
              <a:t>Trvalý a bezplatný online přístup k dokumentům (plným textům) pro všechny uživatele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Century Gothic" pitchFamily="34" charset="0"/>
              <a:buChar char="→"/>
            </a:pPr>
            <a:r>
              <a:rPr lang="cs-CZ" dirty="0" smtClean="0"/>
              <a:t>Dokumenty dostupné bezplatně i když nemusejí být bezplatně vytvářeny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Century Gothic" pitchFamily="34" charset="0"/>
              <a:buChar char="→"/>
            </a:pPr>
            <a:r>
              <a:rPr lang="cs-CZ" dirty="0" smtClean="0"/>
              <a:t>Vlastník copyrightu dává jednoznačné svolení k jejich neomezenému čtení, stahování, kopírování, ukládání, tištění, vyhledávání a hypertextovému propojování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91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Podpora OA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Poprvé </a:t>
            </a:r>
            <a:r>
              <a:rPr lang="cs-CZ" dirty="0"/>
              <a:t>prezentována myšlenka otevřeného přístupu r. </a:t>
            </a:r>
            <a:r>
              <a:rPr lang="cs-CZ" dirty="0" smtClean="0"/>
              <a:t>2001</a:t>
            </a:r>
          </a:p>
          <a:p>
            <a:r>
              <a:rPr lang="cs-CZ" dirty="0" smtClean="0"/>
              <a:t>Pravidelné </a:t>
            </a:r>
            <a:r>
              <a:rPr lang="cs-CZ" dirty="0"/>
              <a:t>setkání členů </a:t>
            </a:r>
            <a:r>
              <a:rPr lang="cs-CZ" dirty="0">
                <a:solidFill>
                  <a:schemeClr val="tx2"/>
                </a:solidFill>
              </a:rPr>
              <a:t>Open Society Institute </a:t>
            </a:r>
            <a:r>
              <a:rPr lang="cs-CZ" dirty="0"/>
              <a:t>(</a:t>
            </a:r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2"/>
              </a:rPr>
              <a:t>OSI</a:t>
            </a:r>
            <a:r>
              <a:rPr lang="cs-CZ" dirty="0"/>
              <a:t>) v </a:t>
            </a:r>
            <a:r>
              <a:rPr lang="cs-CZ" dirty="0" smtClean="0"/>
              <a:t>Budapešti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cs-CZ" dirty="0" smtClean="0">
                <a:solidFill>
                  <a:schemeClr val="tx2"/>
                </a:solidFill>
              </a:rPr>
              <a:t>Podpora</a:t>
            </a:r>
            <a:r>
              <a:rPr lang="cs-CZ" dirty="0" smtClean="0"/>
              <a:t> </a:t>
            </a:r>
            <a:r>
              <a:rPr lang="cs-CZ" dirty="0"/>
              <a:t>rozvoje </a:t>
            </a:r>
            <a:r>
              <a:rPr lang="cs-CZ" dirty="0">
                <a:solidFill>
                  <a:schemeClr val="tx2"/>
                </a:solidFill>
              </a:rPr>
              <a:t>modelu otevřeného přístupu </a:t>
            </a:r>
            <a:r>
              <a:rPr lang="cs-CZ" dirty="0"/>
              <a:t>k vědeckým a odborným informacím ze všech vědních oborů prostřednictvím </a:t>
            </a:r>
            <a:r>
              <a:rPr lang="cs-CZ" dirty="0" smtClean="0"/>
              <a:t>internetu</a:t>
            </a:r>
          </a:p>
          <a:p>
            <a:r>
              <a:rPr lang="cs-CZ" dirty="0" smtClean="0"/>
              <a:t>Účastníci </a:t>
            </a:r>
            <a:r>
              <a:rPr lang="cs-CZ" dirty="0"/>
              <a:t>– aktivní zkušenosti s různými činnostmi v rámci </a:t>
            </a:r>
            <a:r>
              <a:rPr lang="cs-CZ" dirty="0" smtClean="0"/>
              <a:t>otevřeného přístupu k vědeckým a odborným informacím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81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Budapešťská iniciativa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Vyjadřuje </a:t>
            </a:r>
            <a:r>
              <a:rPr lang="cs-CZ" dirty="0"/>
              <a:t>základní principy, strategie a závazky uplatňované při prosazování otevřeného přístupu k </a:t>
            </a:r>
            <a:r>
              <a:rPr lang="cs-CZ" dirty="0" smtClean="0"/>
              <a:t>informacím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Definuje </a:t>
            </a:r>
            <a:r>
              <a:rPr lang="cs-CZ" dirty="0">
                <a:solidFill>
                  <a:schemeClr val="tx2"/>
                </a:solidFill>
              </a:rPr>
              <a:t>dvě</a:t>
            </a:r>
            <a:r>
              <a:rPr lang="cs-CZ" dirty="0"/>
              <a:t> </a:t>
            </a:r>
            <a:r>
              <a:rPr lang="cs-CZ" dirty="0">
                <a:solidFill>
                  <a:schemeClr val="tx2"/>
                </a:solidFill>
              </a:rPr>
              <a:t>cesty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otevřeného přístupu</a:t>
            </a:r>
            <a:r>
              <a:rPr lang="cs-CZ" dirty="0" smtClean="0"/>
              <a:t>:</a:t>
            </a:r>
            <a:endParaRPr lang="cs-CZ" dirty="0"/>
          </a:p>
          <a:p>
            <a:pPr>
              <a:buFont typeface="Century Gothic" pitchFamily="34" charset="0"/>
              <a:buChar char="→"/>
              <a:defRPr/>
            </a:pPr>
            <a:r>
              <a:rPr lang="cs-CZ" dirty="0"/>
              <a:t>auto-archivace v institucionálních či oborových </a:t>
            </a:r>
            <a:r>
              <a:rPr lang="cs-CZ" dirty="0" err="1"/>
              <a:t>repozitářích</a:t>
            </a:r>
            <a:endParaRPr lang="cs-CZ" dirty="0"/>
          </a:p>
          <a:p>
            <a:pPr>
              <a:buFont typeface="Century Gothic" pitchFamily="34" charset="0"/>
              <a:buChar char="→"/>
              <a:defRPr/>
            </a:pPr>
            <a:r>
              <a:rPr lang="cs-CZ" dirty="0"/>
              <a:t>budování archivů a </a:t>
            </a:r>
            <a:r>
              <a:rPr lang="cs-CZ" dirty="0" err="1"/>
              <a:t>repozitářů</a:t>
            </a:r>
            <a:r>
              <a:rPr lang="cs-CZ" dirty="0"/>
              <a:t> pro ukládání časopisů s otevřeným přístupem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77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Budapešťská iniciativa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</a:rPr>
              <a:t>Hlavní</a:t>
            </a:r>
            <a:r>
              <a:rPr lang="cs-CZ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dirty="0">
                <a:solidFill>
                  <a:schemeClr val="tx2"/>
                </a:solidFill>
              </a:rPr>
              <a:t>cíl</a:t>
            </a:r>
            <a:r>
              <a:rPr lang="cs-CZ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/>
              <a:t>– získání finančních zdrojů na podporu změn stávajícího ekonomického způsobu financování existujících časopisů a posílení vzniku nových </a:t>
            </a:r>
            <a:r>
              <a:rPr lang="cs-CZ" dirty="0" smtClean="0"/>
              <a:t>časopisů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cs-CZ" dirty="0" smtClean="0">
                <a:solidFill>
                  <a:schemeClr val="tx2"/>
                </a:solidFill>
              </a:rPr>
              <a:t>Ekonomická </a:t>
            </a:r>
            <a:r>
              <a:rPr lang="cs-CZ" dirty="0">
                <a:solidFill>
                  <a:schemeClr val="tx2"/>
                </a:solidFill>
              </a:rPr>
              <a:t>stránka </a:t>
            </a:r>
            <a:r>
              <a:rPr lang="cs-CZ" dirty="0"/>
              <a:t>vychází z faktu – všechny náklady na publikování by měly být hrazeny autorem, resp. publikující stranou </a:t>
            </a:r>
            <a:endParaRPr lang="cs-CZ" dirty="0" smtClean="0"/>
          </a:p>
          <a:p>
            <a:r>
              <a:rPr lang="cs-CZ" dirty="0" smtClean="0"/>
              <a:t>Uživatel </a:t>
            </a:r>
            <a:r>
              <a:rPr lang="cs-CZ" dirty="0"/>
              <a:t>přístup k materiálům </a:t>
            </a:r>
            <a:r>
              <a:rPr lang="cs-CZ" dirty="0" smtClean="0"/>
              <a:t>zdarma</a:t>
            </a:r>
          </a:p>
          <a:p>
            <a:r>
              <a:rPr lang="cs-CZ" dirty="0" smtClean="0"/>
              <a:t>Autor </a:t>
            </a:r>
            <a:r>
              <a:rPr lang="cs-CZ" dirty="0"/>
              <a:t>rozhoduje o volném zpřístupnění příspěvku = držitel autorského práva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20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Prohlášení z </a:t>
            </a:r>
            <a:r>
              <a:rPr lang="cs-CZ" dirty="0" err="1" smtClean="0"/>
              <a:t>Bethesdy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Prohlášení </a:t>
            </a:r>
            <a:r>
              <a:rPr lang="cs-CZ" dirty="0"/>
              <a:t>o otevřeném přístupu k publikování z </a:t>
            </a:r>
            <a:r>
              <a:rPr lang="cs-CZ" dirty="0" err="1" smtClean="0">
                <a:hlinkClick r:id="rId2"/>
              </a:rPr>
              <a:t>Bethesdy</a:t>
            </a:r>
            <a:endParaRPr lang="cs-CZ" dirty="0" smtClean="0"/>
          </a:p>
          <a:p>
            <a:r>
              <a:rPr lang="cs-CZ" dirty="0" smtClean="0"/>
              <a:t>Podnítit </a:t>
            </a:r>
            <a:r>
              <a:rPr lang="cs-CZ" dirty="0"/>
              <a:t>diskuzi o </a:t>
            </a:r>
            <a:r>
              <a:rPr lang="cs-CZ" dirty="0">
                <a:solidFill>
                  <a:schemeClr val="tx2"/>
                </a:solidFill>
              </a:rPr>
              <a:t>publikování informací </a:t>
            </a:r>
            <a:r>
              <a:rPr lang="cs-CZ" dirty="0"/>
              <a:t>s otevřeným přístupem v </a:t>
            </a:r>
            <a:r>
              <a:rPr lang="cs-CZ" dirty="0">
                <a:solidFill>
                  <a:schemeClr val="tx2"/>
                </a:solidFill>
              </a:rPr>
              <a:t>biomedicínských </a:t>
            </a:r>
            <a:r>
              <a:rPr lang="cs-CZ" dirty="0" smtClean="0">
                <a:solidFill>
                  <a:schemeClr val="tx2"/>
                </a:solidFill>
              </a:rPr>
              <a:t>oborech</a:t>
            </a:r>
          </a:p>
          <a:p>
            <a:r>
              <a:rPr lang="cs-CZ" dirty="0" smtClean="0"/>
              <a:t>Přesné </a:t>
            </a:r>
            <a:r>
              <a:rPr lang="cs-CZ" dirty="0"/>
              <a:t>vymezení konkrétních kroků pro všechny organizace a instituce v rámci otevřeného </a:t>
            </a:r>
            <a:r>
              <a:rPr lang="cs-CZ" dirty="0" smtClean="0"/>
              <a:t>přístupu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cs-CZ" b="1" dirty="0" smtClean="0">
                <a:solidFill>
                  <a:schemeClr val="tx2"/>
                </a:solidFill>
              </a:rPr>
              <a:t>Hlavní </a:t>
            </a:r>
            <a:r>
              <a:rPr lang="cs-CZ" b="1" dirty="0">
                <a:solidFill>
                  <a:schemeClr val="tx2"/>
                </a:solidFill>
              </a:rPr>
              <a:t>cíl </a:t>
            </a:r>
            <a:r>
              <a:rPr lang="cs-CZ" dirty="0"/>
              <a:t>– jak postupovat při prosazování zásad rychlého a otevřeného přístupu k primární vědecké </a:t>
            </a:r>
            <a:r>
              <a:rPr lang="cs-CZ" dirty="0" smtClean="0"/>
              <a:t>literatuře</a:t>
            </a:r>
          </a:p>
          <a:p>
            <a:r>
              <a:rPr lang="cs-CZ" dirty="0" smtClean="0"/>
              <a:t>Text </a:t>
            </a:r>
            <a:r>
              <a:rPr lang="cs-CZ" dirty="0"/>
              <a:t>dokumentu rozdělen do 4 </a:t>
            </a:r>
            <a:r>
              <a:rPr lang="cs-CZ" dirty="0" smtClean="0"/>
              <a:t>částí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37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Berlínská deklarace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hlinkClick r:id="rId2"/>
              </a:rPr>
              <a:t>Berlínská</a:t>
            </a:r>
            <a:r>
              <a:rPr lang="cs-CZ" dirty="0" smtClean="0"/>
              <a:t> </a:t>
            </a:r>
            <a:r>
              <a:rPr lang="cs-CZ" dirty="0"/>
              <a:t>deklarace o otevřeném přístupu ke znalostem v přírodních a humanitních </a:t>
            </a:r>
            <a:r>
              <a:rPr lang="cs-CZ" dirty="0" smtClean="0"/>
              <a:t>vědách</a:t>
            </a:r>
            <a:endParaRPr lang="cs-CZ" dirty="0" smtClean="0">
              <a:latin typeface="Arial" charset="0"/>
            </a:endParaRP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cs-CZ" dirty="0" smtClean="0">
                <a:solidFill>
                  <a:schemeClr val="tx2"/>
                </a:solidFill>
              </a:rPr>
              <a:t>Internet </a:t>
            </a:r>
            <a:r>
              <a:rPr lang="cs-CZ" dirty="0">
                <a:solidFill>
                  <a:schemeClr val="tx2"/>
                </a:solidFill>
              </a:rPr>
              <a:t>podstatný prvek </a:t>
            </a:r>
            <a:r>
              <a:rPr lang="cs-CZ" dirty="0"/>
              <a:t>a významný článek, měnící praktickou a ekonomickou skutečnost distribuce vědeckých poznatků a kulturního dědictví</a:t>
            </a:r>
          </a:p>
          <a:p>
            <a:r>
              <a:rPr lang="cs-CZ" dirty="0"/>
              <a:t>Internet vyvolal mnohé změny a stal se nově vznikajícím </a:t>
            </a:r>
            <a:r>
              <a:rPr lang="cs-CZ" dirty="0">
                <a:solidFill>
                  <a:schemeClr val="tx2"/>
                </a:solidFill>
              </a:rPr>
              <a:t>funkčním médiem pro distribuci znalostí</a:t>
            </a:r>
            <a:endParaRPr lang="cs-CZ" dirty="0">
              <a:solidFill>
                <a:schemeClr val="tx2"/>
              </a:solidFill>
              <a:latin typeface="Arial" charset="0"/>
            </a:endParaRPr>
          </a:p>
          <a:p>
            <a:r>
              <a:rPr lang="cs-CZ" dirty="0"/>
              <a:t>Prostředek podporující vznik globální a interaktivní reprezentace lidských znalostí, kulturního dědictví </a:t>
            </a:r>
          </a:p>
          <a:p>
            <a:r>
              <a:rPr lang="cs-CZ" dirty="0"/>
              <a:t>Záruka celosvětové přístupnosti odborných informací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58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Berlínská deklarace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Významná </a:t>
            </a:r>
            <a:r>
              <a:rPr lang="cs-CZ" dirty="0"/>
              <a:t>změna podstaty vědeckého publikování v elektronickém prostředí</a:t>
            </a:r>
          </a:p>
          <a:p>
            <a:r>
              <a:rPr lang="cs-CZ" dirty="0"/>
              <a:t>Publikované informace musí být široce přístupné a jednoduše dostupné uživateli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cs-CZ" b="1" dirty="0">
                <a:solidFill>
                  <a:schemeClr val="tx2"/>
                </a:solidFill>
              </a:rPr>
              <a:t>Hlavní cíl </a:t>
            </a:r>
            <a:r>
              <a:rPr lang="cs-CZ" dirty="0"/>
              <a:t>– podpora otevřeného přístupu k vědeckým poznatkům prostřednictvím internetu</a:t>
            </a:r>
          </a:p>
          <a:p>
            <a:r>
              <a:rPr lang="cs-CZ" dirty="0"/>
              <a:t>Nutnost realizace globálního a otevřeného přístupu ke znalostem </a:t>
            </a:r>
          </a:p>
          <a:p>
            <a:r>
              <a:rPr lang="cs-CZ" dirty="0"/>
              <a:t>Budoucnost webu – udržitelná, interaktivní a transparentní; dosažitelný a kompatibilní SW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926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Další podpora OA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i="1" dirty="0" smtClean="0"/>
              <a:t>Prohlášení</a:t>
            </a:r>
            <a:r>
              <a:rPr lang="cs-CZ" i="1" dirty="0" smtClean="0">
                <a:solidFill>
                  <a:schemeClr val="tx2"/>
                </a:solidFill>
              </a:rPr>
              <a:t> </a:t>
            </a:r>
            <a:r>
              <a:rPr lang="cs-CZ" i="1" dirty="0" err="1">
                <a:solidFill>
                  <a:schemeClr val="tx2"/>
                </a:solidFill>
                <a:hlinkClick r:id="rId2"/>
              </a:rPr>
              <a:t>Wellcome</a:t>
            </a:r>
            <a:r>
              <a:rPr lang="cs-CZ" i="1" dirty="0">
                <a:solidFill>
                  <a:schemeClr val="tx2"/>
                </a:solidFill>
                <a:hlinkClick r:id="rId2"/>
              </a:rPr>
              <a:t> Trust</a:t>
            </a:r>
            <a:r>
              <a:rPr lang="cs-CZ" i="1" dirty="0">
                <a:solidFill>
                  <a:schemeClr val="tx2"/>
                </a:solidFill>
              </a:rPr>
              <a:t> o podpoře otevřeného a neomezeného přístupu k dokumentům </a:t>
            </a:r>
            <a:r>
              <a:rPr lang="cs-CZ" dirty="0"/>
              <a:t>– prosazování podpory výzkumu, s cílem zlepšení podmínek pro zdraví lidí a zvířat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cs-CZ" i="1" dirty="0">
                <a:solidFill>
                  <a:schemeClr val="tx2"/>
                </a:solidFill>
                <a:hlinkClick r:id="rId3"/>
              </a:rPr>
              <a:t>Deklarace</a:t>
            </a:r>
            <a:r>
              <a:rPr lang="cs-CZ" i="1" dirty="0">
                <a:solidFill>
                  <a:schemeClr val="tx2"/>
                </a:solidFill>
              </a:rPr>
              <a:t> o přístupu k výsledkům výzkumu financovaného z veřejných zdrojů </a:t>
            </a:r>
            <a:r>
              <a:rPr lang="cs-CZ" dirty="0"/>
              <a:t>– důležitost zpřístupňování vědeckých poznatků prostřednictvím </a:t>
            </a:r>
            <a:r>
              <a:rPr lang="cs-CZ" dirty="0" smtClean="0"/>
              <a:t>internetu</a:t>
            </a:r>
          </a:p>
          <a:p>
            <a:r>
              <a:rPr lang="cs-CZ" dirty="0"/>
              <a:t>Evropský přínos k podpoře otevřeného přístupu – </a:t>
            </a:r>
            <a:r>
              <a:rPr lang="cs-CZ" i="1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4"/>
              </a:rPr>
              <a:t>pilotní projekt </a:t>
            </a:r>
            <a:r>
              <a:rPr lang="cs-CZ" i="1" dirty="0">
                <a:solidFill>
                  <a:schemeClr val="tx2"/>
                </a:solidFill>
              </a:rPr>
              <a:t>otevřeného přístupu k recenzovaným vědeckým článkům v oblasti </a:t>
            </a:r>
            <a:r>
              <a:rPr lang="cs-CZ" i="1" dirty="0" smtClean="0">
                <a:solidFill>
                  <a:schemeClr val="tx2"/>
                </a:solidFill>
              </a:rPr>
              <a:t>výzkumu </a:t>
            </a:r>
            <a:r>
              <a:rPr lang="cs-CZ" dirty="0" smtClean="0"/>
              <a:t>- požadavek </a:t>
            </a:r>
            <a:r>
              <a:rPr lang="cs-CZ" dirty="0"/>
              <a:t>na zveřejnění výsledků výzkumu ve volném </a:t>
            </a:r>
            <a:r>
              <a:rPr lang="cs-CZ" dirty="0" smtClean="0"/>
              <a:t>režimu (6-12 měsíců)</a:t>
            </a:r>
            <a:endParaRPr lang="cs-CZ" dirty="0"/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085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Brisbane deklarace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Závazné</a:t>
            </a:r>
            <a:r>
              <a:rPr lang="cs-CZ" dirty="0" smtClean="0"/>
              <a:t> </a:t>
            </a:r>
            <a:r>
              <a:rPr lang="cs-CZ" dirty="0"/>
              <a:t>rozhodnutí k vyřešení důležitých otázek OA v rámci jednotlivých zemí</a:t>
            </a:r>
          </a:p>
          <a:p>
            <a:pPr>
              <a:lnSpc>
                <a:spcPct val="90000"/>
              </a:lnSpc>
            </a:pPr>
            <a:r>
              <a:rPr lang="cs-CZ" dirty="0"/>
              <a:t>Každý občan </a:t>
            </a:r>
            <a:r>
              <a:rPr lang="cs-CZ" dirty="0">
                <a:solidFill>
                  <a:schemeClr val="tx2"/>
                </a:solidFill>
              </a:rPr>
              <a:t>právo k volnému přístupu </a:t>
            </a:r>
            <a:r>
              <a:rPr lang="cs-CZ" dirty="0"/>
              <a:t>k veřejně financovanému výzkumu, k informacím a znalostem z výzkumu</a:t>
            </a:r>
          </a:p>
          <a:p>
            <a:pPr>
              <a:lnSpc>
                <a:spcPct val="90000"/>
              </a:lnSpc>
            </a:pPr>
            <a:r>
              <a:rPr lang="cs-CZ" dirty="0"/>
              <a:t>Každá </a:t>
            </a:r>
            <a:r>
              <a:rPr lang="cs-CZ" dirty="0">
                <a:solidFill>
                  <a:schemeClr val="tx2"/>
                </a:solidFill>
              </a:rPr>
              <a:t>univerzita</a:t>
            </a:r>
            <a:r>
              <a:rPr lang="cs-CZ" dirty="0"/>
              <a:t> by měla vytvářet a mít přístup k </a:t>
            </a:r>
            <a:r>
              <a:rPr lang="cs-CZ" dirty="0">
                <a:solidFill>
                  <a:schemeClr val="tx2"/>
                </a:solidFill>
              </a:rPr>
              <a:t>digitálnímu </a:t>
            </a:r>
            <a:r>
              <a:rPr lang="cs-CZ" dirty="0" err="1">
                <a:solidFill>
                  <a:schemeClr val="tx2"/>
                </a:solidFill>
              </a:rPr>
              <a:t>repozitáři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/>
              <a:t>pro ukládání akademických prací</a:t>
            </a:r>
          </a:p>
          <a:p>
            <a:pPr>
              <a:lnSpc>
                <a:spcPct val="90000"/>
              </a:lnSpc>
            </a:pPr>
            <a:r>
              <a:rPr lang="cs-CZ" dirty="0"/>
              <a:t>Postupné ukládání materiálů (co nejkratší doba od vzniku dokumentu)</a:t>
            </a:r>
          </a:p>
          <a:p>
            <a:pPr>
              <a:lnSpc>
                <a:spcPct val="90000"/>
              </a:lnSpc>
            </a:pPr>
            <a:r>
              <a:rPr lang="cs-CZ" dirty="0"/>
              <a:t>Autoři by měli respektovat otevřený přístup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501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délník 3"/>
          <p:cNvSpPr>
            <a:spLocks noChangeArrowheads="1"/>
          </p:cNvSpPr>
          <p:nvPr/>
        </p:nvSpPr>
        <p:spPr bwMode="auto">
          <a:xfrm>
            <a:off x="1143000" y="1285875"/>
            <a:ext cx="714375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4000" dirty="0">
              <a:latin typeface="Georgia" pitchFamily="18" charset="0"/>
            </a:endParaRPr>
          </a:p>
          <a:p>
            <a:pPr algn="ctr">
              <a:buNone/>
            </a:pPr>
            <a:endParaRPr lang="cs-CZ" sz="4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cs-CZ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„</a:t>
            </a:r>
            <a:r>
              <a:rPr lang="cs-CZ" sz="4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Žít aktivně znamená žít s přiměřenými informacemi</a:t>
            </a:r>
            <a:r>
              <a:rPr lang="cs-CZ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“</a:t>
            </a:r>
          </a:p>
          <a:p>
            <a:pPr algn="ctr">
              <a:buNone/>
            </a:pPr>
            <a:endParaRPr lang="cs-CZ" sz="3200" i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r">
              <a:buNone/>
            </a:pPr>
            <a:r>
              <a:rPr lang="cs-CZ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	</a:t>
            </a:r>
          </a:p>
          <a:p>
            <a:pPr algn="r">
              <a:buNone/>
            </a:pP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[Norbert </a:t>
            </a:r>
            <a:r>
              <a:rPr lang="cs-CZ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Wiener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72666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Prvky systému OA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Systém </a:t>
            </a:r>
            <a:r>
              <a:rPr lang="cs-CZ" dirty="0"/>
              <a:t>OA tvořen propojením řady prvků, faktorů a činitelů</a:t>
            </a:r>
          </a:p>
          <a:p>
            <a:r>
              <a:rPr lang="cs-CZ" dirty="0"/>
              <a:t>Komplexní pojetí jednotlivých částí = dosažení širšího uplatnění otevřeného přístupu, jako účinného způsobu vědecké komunikace a zveřejňování výsledků vědy a výzkumu</a:t>
            </a:r>
          </a:p>
          <a:p>
            <a:r>
              <a:rPr lang="cs-CZ" dirty="0"/>
              <a:t>Systém OA = </a:t>
            </a:r>
            <a:r>
              <a:rPr lang="cs-CZ" dirty="0">
                <a:solidFill>
                  <a:schemeClr val="tx2"/>
                </a:solidFill>
              </a:rPr>
              <a:t>autoři</a:t>
            </a:r>
            <a:r>
              <a:rPr lang="cs-CZ" dirty="0"/>
              <a:t> + </a:t>
            </a:r>
            <a:r>
              <a:rPr lang="cs-CZ" dirty="0">
                <a:solidFill>
                  <a:schemeClr val="tx2"/>
                </a:solidFill>
              </a:rPr>
              <a:t>vědecké instituce</a:t>
            </a:r>
            <a:r>
              <a:rPr lang="cs-CZ" dirty="0"/>
              <a:t>, </a:t>
            </a:r>
            <a:r>
              <a:rPr lang="cs-CZ" dirty="0">
                <a:solidFill>
                  <a:schemeClr val="tx2"/>
                </a:solidFill>
              </a:rPr>
              <a:t>výzkumná pracoviště</a:t>
            </a:r>
            <a:r>
              <a:rPr lang="cs-CZ" dirty="0"/>
              <a:t>, </a:t>
            </a:r>
            <a:r>
              <a:rPr lang="cs-CZ" dirty="0">
                <a:solidFill>
                  <a:schemeClr val="tx2"/>
                </a:solidFill>
              </a:rPr>
              <a:t>univerzity</a:t>
            </a:r>
            <a:r>
              <a:rPr lang="cs-CZ" dirty="0"/>
              <a:t> + </a:t>
            </a:r>
            <a:r>
              <a:rPr lang="cs-CZ" dirty="0">
                <a:solidFill>
                  <a:schemeClr val="tx2"/>
                </a:solidFill>
              </a:rPr>
              <a:t>komerční vydavatelé </a:t>
            </a:r>
            <a:r>
              <a:rPr lang="cs-CZ" dirty="0"/>
              <a:t>+ </a:t>
            </a:r>
            <a:r>
              <a:rPr lang="cs-CZ" dirty="0">
                <a:solidFill>
                  <a:schemeClr val="tx2"/>
                </a:solidFill>
              </a:rPr>
              <a:t>knihovny</a:t>
            </a:r>
            <a:r>
              <a:rPr lang="cs-CZ" dirty="0"/>
              <a:t> + </a:t>
            </a:r>
            <a:r>
              <a:rPr lang="cs-CZ" dirty="0">
                <a:solidFill>
                  <a:schemeClr val="tx2"/>
                </a:solidFill>
              </a:rPr>
              <a:t>koncoví uživatelé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1072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Praktická realizace OA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Činitelé </a:t>
            </a:r>
            <a:r>
              <a:rPr lang="cs-CZ" dirty="0" smtClean="0"/>
              <a:t>systému OA - nuceni </a:t>
            </a:r>
            <a:r>
              <a:rPr lang="cs-CZ" dirty="0">
                <a:solidFill>
                  <a:schemeClr val="tx2"/>
                </a:solidFill>
              </a:rPr>
              <a:t>reagovat</a:t>
            </a:r>
            <a:r>
              <a:rPr lang="cs-CZ" dirty="0"/>
              <a:t> na změny v informačním průmyslu</a:t>
            </a:r>
          </a:p>
          <a:p>
            <a:r>
              <a:rPr lang="cs-CZ" dirty="0"/>
              <a:t>Elektronická forma vědecké komunikace, ICT – uživatel získává primární dokument </a:t>
            </a:r>
            <a:r>
              <a:rPr lang="cs-CZ" dirty="0">
                <a:solidFill>
                  <a:schemeClr val="tx2"/>
                </a:solidFill>
              </a:rPr>
              <a:t>bez nutnosti zprostředkování </a:t>
            </a:r>
          </a:p>
          <a:p>
            <a:r>
              <a:rPr lang="cs-CZ" dirty="0"/>
              <a:t>Překonány bariéry času a prostoru</a:t>
            </a:r>
          </a:p>
          <a:p>
            <a:r>
              <a:rPr lang="cs-CZ" dirty="0"/>
              <a:t>Řešeny záležitosti </a:t>
            </a:r>
            <a:r>
              <a:rPr lang="cs-CZ" b="1" dirty="0">
                <a:solidFill>
                  <a:schemeClr val="tx2"/>
                </a:solidFill>
              </a:rPr>
              <a:t>ekonomické stránky </a:t>
            </a:r>
            <a:r>
              <a:rPr lang="cs-CZ" dirty="0"/>
              <a:t>šíření vědeckých poznatků</a:t>
            </a:r>
          </a:p>
          <a:p>
            <a:r>
              <a:rPr lang="cs-CZ" dirty="0"/>
              <a:t>Řada komerčních vydavatelů podporuje hnutí OA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cs-CZ" dirty="0">
                <a:solidFill>
                  <a:schemeClr val="tx2"/>
                </a:solidFill>
              </a:rPr>
              <a:t>2 základní cesty </a:t>
            </a:r>
            <a:r>
              <a:rPr lang="cs-CZ" dirty="0"/>
              <a:t>přístupu ke zdrojům s OA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5514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Zelená cesta k OA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„green </a:t>
            </a:r>
            <a:r>
              <a:rPr lang="cs-CZ" dirty="0" err="1"/>
              <a:t>roads</a:t>
            </a:r>
            <a:r>
              <a:rPr lang="cs-CZ" dirty="0"/>
              <a:t> to OA“; „OA </a:t>
            </a:r>
            <a:r>
              <a:rPr lang="cs-CZ" dirty="0" err="1"/>
              <a:t>self-archiving</a:t>
            </a:r>
            <a:r>
              <a:rPr lang="cs-CZ" dirty="0"/>
              <a:t>“</a:t>
            </a:r>
          </a:p>
          <a:p>
            <a:r>
              <a:rPr lang="cs-CZ" dirty="0"/>
              <a:t>Autorům uděleno </a:t>
            </a:r>
            <a:r>
              <a:rPr lang="cs-CZ" b="1" dirty="0">
                <a:solidFill>
                  <a:schemeClr val="tx2"/>
                </a:solidFill>
              </a:rPr>
              <a:t>svolení</a:t>
            </a:r>
            <a:r>
              <a:rPr lang="cs-CZ" dirty="0"/>
              <a:t> k </a:t>
            </a:r>
            <a:r>
              <a:rPr lang="cs-CZ" dirty="0">
                <a:solidFill>
                  <a:schemeClr val="tx2"/>
                </a:solidFill>
              </a:rPr>
              <a:t>auto-archivaci</a:t>
            </a:r>
            <a:r>
              <a:rPr lang="cs-CZ" dirty="0"/>
              <a:t> vlastních kopií publikovaných dokumentů</a:t>
            </a:r>
          </a:p>
          <a:p>
            <a:r>
              <a:rPr lang="cs-CZ" dirty="0"/>
              <a:t>Autor ukládá zpravidla redakčně neupravený rukopis svého příspěvku</a:t>
            </a:r>
          </a:p>
          <a:p>
            <a:r>
              <a:rPr lang="cs-CZ" dirty="0"/>
              <a:t>Příspěvek je okamžitě k dispozici uživatelům – bez hodnocení kvality</a:t>
            </a:r>
          </a:p>
          <a:p>
            <a:r>
              <a:rPr lang="cs-CZ" dirty="0"/>
              <a:t>Výjimkou články, které již hodnocením prošly jinde</a:t>
            </a:r>
          </a:p>
          <a:p>
            <a:r>
              <a:rPr lang="cs-CZ" dirty="0"/>
              <a:t>Autor popisuje dokument </a:t>
            </a:r>
            <a:r>
              <a:rPr lang="cs-CZ" dirty="0" err="1"/>
              <a:t>metadaty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0379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Zlatá cesta k OA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dirty="0" err="1" smtClean="0"/>
              <a:t>golden</a:t>
            </a:r>
            <a:r>
              <a:rPr lang="cs-CZ" dirty="0" smtClean="0"/>
              <a:t> </a:t>
            </a:r>
            <a:r>
              <a:rPr lang="cs-CZ" dirty="0" err="1"/>
              <a:t>roads</a:t>
            </a:r>
            <a:r>
              <a:rPr lang="cs-CZ" dirty="0"/>
              <a:t> to OA“; „OA </a:t>
            </a:r>
            <a:r>
              <a:rPr lang="cs-CZ" dirty="0" err="1"/>
              <a:t>publishing</a:t>
            </a:r>
            <a:r>
              <a:rPr lang="cs-CZ" dirty="0"/>
              <a:t>“</a:t>
            </a:r>
          </a:p>
          <a:p>
            <a:r>
              <a:rPr lang="cs-CZ" dirty="0"/>
              <a:t>Autor nabídne vydavateli článek k publikování, redakce zajistí recenzní řízení</a:t>
            </a:r>
          </a:p>
          <a:p>
            <a:r>
              <a:rPr lang="cs-CZ" dirty="0"/>
              <a:t>Pokud je článek přijat redakce zajistí jazykovou a formální úpravu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cs-CZ" b="1" dirty="0">
                <a:solidFill>
                  <a:schemeClr val="tx2"/>
                </a:solidFill>
              </a:rPr>
              <a:t>Ekonomický model </a:t>
            </a:r>
            <a:r>
              <a:rPr lang="cs-CZ" dirty="0"/>
              <a:t>– financování vydávaných časopisů ze strany autorů</a:t>
            </a:r>
          </a:p>
          <a:p>
            <a:r>
              <a:rPr lang="cs-CZ" dirty="0"/>
              <a:t>Přístup k textu neplatí uživatel, ale autor, který usiluje o zveřejnění svého článku v odborném časopise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0970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Projekt SHERPA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Zahájení </a:t>
            </a:r>
            <a:r>
              <a:rPr lang="cs-CZ" dirty="0"/>
              <a:t>činnosti r. 2002</a:t>
            </a:r>
          </a:p>
          <a:p>
            <a:r>
              <a:rPr lang="cs-CZ" dirty="0"/>
              <a:t>Zabývá se otázkami výzkumu podpory univerzit v zavádění otevřeného přístupu prostřednictvím institucionálních </a:t>
            </a:r>
            <a:r>
              <a:rPr lang="cs-CZ" dirty="0" err="1"/>
              <a:t>repozitářů</a:t>
            </a:r>
            <a:endParaRPr lang="cs-CZ" dirty="0"/>
          </a:p>
          <a:p>
            <a:r>
              <a:rPr lang="cs-CZ" dirty="0"/>
              <a:t>Na počátku 7 rozvojových partnerů, dnes </a:t>
            </a:r>
            <a:r>
              <a:rPr lang="cs-CZ" dirty="0" smtClean="0"/>
              <a:t>34</a:t>
            </a:r>
            <a:endParaRPr lang="cs-CZ" dirty="0"/>
          </a:p>
          <a:p>
            <a:r>
              <a:rPr lang="cs-CZ" dirty="0">
                <a:hlinkClick r:id="rId2"/>
              </a:rPr>
              <a:t>Projekt</a:t>
            </a:r>
            <a:r>
              <a:rPr lang="cs-CZ" dirty="0"/>
              <a:t> poskytuje následující </a:t>
            </a:r>
            <a:r>
              <a:rPr lang="cs-CZ" b="1" dirty="0">
                <a:solidFill>
                  <a:schemeClr val="tx2"/>
                </a:solidFill>
              </a:rPr>
              <a:t>služby</a:t>
            </a:r>
            <a:r>
              <a:rPr lang="cs-CZ" dirty="0"/>
              <a:t>:</a:t>
            </a:r>
          </a:p>
          <a:p>
            <a:pPr>
              <a:buFont typeface="Century Gothic" pitchFamily="34" charset="0"/>
              <a:buChar char="→"/>
            </a:pPr>
            <a:r>
              <a:rPr lang="cs-CZ" dirty="0"/>
              <a:t>RoMEO</a:t>
            </a:r>
          </a:p>
          <a:p>
            <a:pPr>
              <a:buFont typeface="Century Gothic" pitchFamily="34" charset="0"/>
              <a:buChar char="→"/>
            </a:pPr>
            <a:r>
              <a:rPr lang="cs-CZ" dirty="0"/>
              <a:t>JULIET</a:t>
            </a:r>
          </a:p>
          <a:p>
            <a:pPr>
              <a:buFont typeface="Century Gothic" pitchFamily="34" charset="0"/>
              <a:buChar char="→"/>
            </a:pPr>
            <a:r>
              <a:rPr lang="cs-CZ" dirty="0" err="1"/>
              <a:t>OpenDOAR</a:t>
            </a:r>
            <a:endParaRPr lang="cs-CZ" dirty="0"/>
          </a:p>
          <a:p>
            <a:pPr>
              <a:buFont typeface="Century Gothic" pitchFamily="34" charset="0"/>
              <a:buChar char="→"/>
            </a:pPr>
            <a:r>
              <a:rPr lang="cs-CZ" dirty="0"/>
              <a:t>SHERPA </a:t>
            </a:r>
            <a:r>
              <a:rPr lang="cs-CZ" dirty="0" err="1"/>
              <a:t>search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6418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Služba ROMEO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Zahájení </a:t>
            </a:r>
            <a:r>
              <a:rPr lang="cs-CZ" dirty="0"/>
              <a:t>provozu r. 2004</a:t>
            </a:r>
          </a:p>
          <a:p>
            <a:r>
              <a:rPr lang="cs-CZ" dirty="0"/>
              <a:t>Vytvořena v rámci projektu SHERPA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cs-CZ" dirty="0">
                <a:hlinkClick r:id="rId2"/>
              </a:rPr>
              <a:t>Umožňuje</a:t>
            </a:r>
            <a:r>
              <a:rPr lang="cs-CZ" dirty="0"/>
              <a:t> vyhledávat v </a:t>
            </a:r>
            <a:r>
              <a:rPr lang="cs-CZ" dirty="0" err="1"/>
              <a:t>repozitářích</a:t>
            </a:r>
            <a:r>
              <a:rPr lang="cs-CZ" dirty="0"/>
              <a:t> podle názvu vydavatele, nebo názvu časopisu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cs-CZ" b="1" dirty="0">
                <a:solidFill>
                  <a:schemeClr val="tx2"/>
                </a:solidFill>
              </a:rPr>
              <a:t>Kategorie</a:t>
            </a:r>
            <a:r>
              <a:rPr lang="cs-CZ" dirty="0"/>
              <a:t> vydavatelů </a:t>
            </a:r>
            <a:r>
              <a:rPr lang="cs-CZ" dirty="0">
                <a:hlinkClick r:id="rId3"/>
              </a:rPr>
              <a:t>časopisů</a:t>
            </a:r>
            <a:r>
              <a:rPr lang="cs-CZ" dirty="0"/>
              <a:t>, dle individuálního přístupu k auto-archivaci:</a:t>
            </a:r>
          </a:p>
          <a:p>
            <a:pPr>
              <a:buFont typeface="Century Gothic" pitchFamily="34" charset="0"/>
              <a:buChar char="→"/>
            </a:pPr>
            <a:r>
              <a:rPr lang="cs-CZ" dirty="0">
                <a:hlinkClick r:id="rId4"/>
              </a:rPr>
              <a:t>Zelená</a:t>
            </a:r>
            <a:r>
              <a:rPr lang="cs-CZ" dirty="0"/>
              <a:t> kategorie</a:t>
            </a:r>
          </a:p>
          <a:p>
            <a:pPr>
              <a:buFont typeface="Century Gothic" pitchFamily="34" charset="0"/>
              <a:buChar char="→"/>
            </a:pPr>
            <a:r>
              <a:rPr lang="cs-CZ" dirty="0">
                <a:hlinkClick r:id="rId5"/>
              </a:rPr>
              <a:t>Modrá</a:t>
            </a:r>
            <a:r>
              <a:rPr lang="cs-CZ" dirty="0"/>
              <a:t> kategorie</a:t>
            </a:r>
          </a:p>
          <a:p>
            <a:pPr>
              <a:buFont typeface="Century Gothic" pitchFamily="34" charset="0"/>
              <a:buChar char="→"/>
            </a:pPr>
            <a:r>
              <a:rPr lang="cs-CZ" dirty="0">
                <a:hlinkClick r:id="rId6"/>
              </a:rPr>
              <a:t>Žlutá</a:t>
            </a:r>
            <a:r>
              <a:rPr lang="cs-CZ" dirty="0"/>
              <a:t> kategorie</a:t>
            </a:r>
          </a:p>
          <a:p>
            <a:pPr>
              <a:buFont typeface="Century Gothic" pitchFamily="34" charset="0"/>
              <a:buChar char="→"/>
            </a:pPr>
            <a:r>
              <a:rPr lang="cs-CZ" dirty="0">
                <a:hlinkClick r:id="rId7"/>
              </a:rPr>
              <a:t>Bílá</a:t>
            </a:r>
            <a:r>
              <a:rPr lang="cs-CZ" dirty="0"/>
              <a:t> kategorie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700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hlinkClick r:id="rId2"/>
              </a:rPr>
              <a:t>Licence</a:t>
            </a:r>
            <a:r>
              <a:rPr lang="cs-CZ" dirty="0" smtClean="0"/>
              <a:t> </a:t>
            </a:r>
            <a:r>
              <a:rPr lang="cs-CZ" dirty="0" smtClean="0"/>
              <a:t>CC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Používaný </a:t>
            </a:r>
            <a:r>
              <a:rPr lang="cs-CZ" dirty="0" smtClean="0">
                <a:solidFill>
                  <a:schemeClr val="tx2"/>
                </a:solidFill>
              </a:rPr>
              <a:t>legitimní </a:t>
            </a:r>
            <a:r>
              <a:rPr lang="cs-CZ" dirty="0" smtClean="0">
                <a:solidFill>
                  <a:schemeClr val="tx2"/>
                </a:solidFill>
              </a:rPr>
              <a:t>prostředek </a:t>
            </a:r>
            <a:r>
              <a:rPr lang="cs-CZ" dirty="0" smtClean="0"/>
              <a:t>umožňující vycházet z autorského práva ©</a:t>
            </a:r>
          </a:p>
          <a:p>
            <a:r>
              <a:rPr lang="cs-CZ" dirty="0" smtClean="0"/>
              <a:t>Veřejné licence, přidělující publikovanému materiálu </a:t>
            </a:r>
            <a:r>
              <a:rPr lang="cs-CZ" dirty="0" smtClean="0">
                <a:solidFill>
                  <a:schemeClr val="tx2"/>
                </a:solidFill>
              </a:rPr>
              <a:t>míru zpřístupnění</a:t>
            </a:r>
          </a:p>
          <a:p>
            <a:r>
              <a:rPr lang="cs-CZ" dirty="0" smtClean="0"/>
              <a:t>V praxi: vlastník autorských práv k dílu – směřuje svou vůli vůči neuzavřenému počtu osob</a:t>
            </a:r>
          </a:p>
          <a:p>
            <a:r>
              <a:rPr lang="cs-CZ" dirty="0" smtClean="0"/>
              <a:t>Akceptace jeho návrhu vzniká tím, že nabyvatel licence užívá licencované dílo v souladu s licenčními podmínkami</a:t>
            </a:r>
          </a:p>
          <a:p>
            <a:r>
              <a:rPr lang="cs-CZ" dirty="0" smtClean="0"/>
              <a:t>Skládá se z několika </a:t>
            </a:r>
            <a:r>
              <a:rPr lang="cs-CZ" dirty="0" smtClean="0">
                <a:solidFill>
                  <a:schemeClr val="tx2"/>
                </a:solidFill>
              </a:rPr>
              <a:t>prvků</a:t>
            </a:r>
            <a:r>
              <a:rPr lang="cs-CZ" dirty="0" smtClean="0"/>
              <a:t> – jednoduché grafické symboly</a:t>
            </a:r>
          </a:p>
        </p:txBody>
      </p:sp>
    </p:spTree>
    <p:extLst>
      <p:ext uri="{BB962C8B-B14F-4D97-AF65-F5344CB8AC3E}">
        <p14:creationId xmlns:p14="http://schemas.microsoft.com/office/powerpoint/2010/main" val="645404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Práva nabyvatele licence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1625" y="2071678"/>
            <a:ext cx="8504238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8839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Povinnosti nabyvatele licence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27174"/>
            <a:ext cx="8286808" cy="475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99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Typy licencí CC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1625" y="1785926"/>
            <a:ext cx="850423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502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Úvodem</a:t>
            </a:r>
            <a:endParaRPr lang="cs-CZ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Svět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se rychle zmenšuje</a:t>
            </a:r>
          </a:p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Nové </a:t>
            </a:r>
            <a:r>
              <a:rPr lang="cs-CZ" dirty="0">
                <a:solidFill>
                  <a:schemeClr val="tx2"/>
                </a:solidFill>
              </a:rPr>
              <a:t>možnosti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cs-CZ" dirty="0">
                <a:solidFill>
                  <a:schemeClr val="tx2"/>
                </a:solidFill>
              </a:rPr>
              <a:t>příležitosti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pro tvorbu informačního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bohatství</a:t>
            </a:r>
          </a:p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Účelné a </a:t>
            </a:r>
            <a:r>
              <a:rPr lang="cs-CZ" dirty="0">
                <a:solidFill>
                  <a:schemeClr val="tx2"/>
                </a:solidFill>
              </a:rPr>
              <a:t>tvořivé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využívání informací je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životně důležité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pro budoucí prosperitu a rozvoj</a:t>
            </a:r>
          </a:p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Podstatnou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roli při řízení změn hrají technické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prostředky</a:t>
            </a:r>
          </a:p>
          <a:p>
            <a:r>
              <a:rPr lang="cs-CZ" dirty="0" smtClean="0"/>
              <a:t>Důležité </a:t>
            </a:r>
            <a:r>
              <a:rPr lang="cs-CZ" dirty="0" smtClean="0">
                <a:solidFill>
                  <a:schemeClr val="tx2"/>
                </a:solidFill>
              </a:rPr>
              <a:t>faktory</a:t>
            </a:r>
            <a:r>
              <a:rPr lang="cs-CZ" dirty="0" smtClean="0"/>
              <a:t> pro další vývoj společnosti - vzdělaná populace; výchova občanů k nepřetržitému získávání informací a znalostí; využití technologií komunikačních a informačních</a:t>
            </a:r>
          </a:p>
          <a:p>
            <a:pPr marL="0" indent="0">
              <a:buNone/>
            </a:pP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3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600200"/>
          </a:xfrm>
        </p:spPr>
        <p:txBody>
          <a:bodyPr/>
          <a:lstStyle/>
          <a:p>
            <a:pPr algn="l"/>
            <a:r>
              <a:rPr lang="cs-CZ" dirty="0" smtClean="0"/>
              <a:t>Zdroje odborných informací s OA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cs-CZ" dirty="0" smtClean="0">
              <a:solidFill>
                <a:schemeClr val="tx2"/>
              </a:solidFill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cs-CZ" dirty="0" smtClean="0"/>
              <a:t>Šíření odborných informací a znalostí – stěžejní role ve vědecké komunitě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cs-CZ" dirty="0" smtClean="0"/>
              <a:t>Pouze </a:t>
            </a:r>
            <a:r>
              <a:rPr lang="cs-CZ" dirty="0" smtClean="0">
                <a:solidFill>
                  <a:schemeClr val="tx2"/>
                </a:solidFill>
              </a:rPr>
              <a:t>zpřístupněné</a:t>
            </a:r>
            <a:r>
              <a:rPr lang="cs-CZ" dirty="0" smtClean="0"/>
              <a:t> a </a:t>
            </a:r>
            <a:r>
              <a:rPr lang="cs-CZ" dirty="0" smtClean="0">
                <a:solidFill>
                  <a:schemeClr val="tx2"/>
                </a:solidFill>
              </a:rPr>
              <a:t>přijaté</a:t>
            </a:r>
            <a:r>
              <a:rPr lang="cs-CZ" dirty="0" smtClean="0"/>
              <a:t> informace mohou vést k </a:t>
            </a:r>
            <a:r>
              <a:rPr lang="cs-CZ" dirty="0" smtClean="0">
                <a:solidFill>
                  <a:schemeClr val="tx2"/>
                </a:solidFill>
              </a:rPr>
              <a:t>dalšímu výzkumu </a:t>
            </a:r>
            <a:r>
              <a:rPr lang="cs-CZ" dirty="0" smtClean="0"/>
              <a:t>a vytváření nových vědeckých poznatků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cs-CZ" dirty="0" smtClean="0"/>
              <a:t>Postupný nárůst fondů vědeckých informačních materiálů dostupných zdarma v prostředí webu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661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600200"/>
          </a:xfrm>
        </p:spPr>
        <p:txBody>
          <a:bodyPr/>
          <a:lstStyle/>
          <a:p>
            <a:pPr algn="l"/>
            <a:r>
              <a:rPr lang="cs-CZ" dirty="0"/>
              <a:t>Zdroje odborných informací s OA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endParaRPr lang="cs-CZ" b="1" dirty="0" smtClean="0">
              <a:solidFill>
                <a:schemeClr val="tx2"/>
              </a:solidFill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cs-CZ" b="1" dirty="0" smtClean="0">
                <a:solidFill>
                  <a:schemeClr val="tx2"/>
                </a:solidFill>
              </a:rPr>
              <a:t>Kategorie </a:t>
            </a:r>
            <a:r>
              <a:rPr lang="cs-CZ" b="1" dirty="0">
                <a:solidFill>
                  <a:schemeClr val="tx2"/>
                </a:solidFill>
              </a:rPr>
              <a:t>zdrojů</a:t>
            </a:r>
            <a:r>
              <a:rPr lang="cs-CZ" dirty="0"/>
              <a:t>: </a:t>
            </a:r>
            <a:endParaRPr lang="cs-CZ" dirty="0" smtClean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Symbol" pitchFamily="18" charset="2"/>
              <a:buChar char="®"/>
            </a:pPr>
            <a:r>
              <a:rPr lang="cs-CZ" dirty="0" smtClean="0"/>
              <a:t>Předmětově </a:t>
            </a:r>
            <a:r>
              <a:rPr lang="cs-CZ" dirty="0"/>
              <a:t>profilované archivy a institucionální </a:t>
            </a:r>
            <a:r>
              <a:rPr lang="cs-CZ" dirty="0" err="1" smtClean="0"/>
              <a:t>repozitáře</a:t>
            </a:r>
            <a:endParaRPr lang="cs-CZ" dirty="0" smtClean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Symbol" pitchFamily="18" charset="2"/>
              <a:buChar char="®"/>
            </a:pPr>
            <a:r>
              <a:rPr lang="cs-CZ" dirty="0" smtClean="0"/>
              <a:t>Online časopisy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Symbol" pitchFamily="18" charset="2"/>
              <a:buChar char="®"/>
            </a:pPr>
            <a:r>
              <a:rPr lang="cs-CZ" dirty="0" smtClean="0"/>
              <a:t>Povrchový </a:t>
            </a:r>
            <a:r>
              <a:rPr lang="cs-CZ" dirty="0"/>
              <a:t>web a </a:t>
            </a:r>
            <a:r>
              <a:rPr lang="cs-CZ" dirty="0" err="1"/>
              <a:t>kolaborativní</a:t>
            </a:r>
            <a:r>
              <a:rPr lang="cs-CZ" dirty="0"/>
              <a:t> </a:t>
            </a:r>
            <a:r>
              <a:rPr lang="cs-CZ" dirty="0" smtClean="0"/>
              <a:t>systémy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Symbol" pitchFamily="18" charset="2"/>
              <a:buChar char="®"/>
            </a:pPr>
            <a:r>
              <a:rPr lang="cs-CZ" dirty="0" smtClean="0"/>
              <a:t>Registry </a:t>
            </a:r>
            <a:r>
              <a:rPr lang="cs-CZ" dirty="0"/>
              <a:t>zdrojů s </a:t>
            </a:r>
            <a:r>
              <a:rPr lang="cs-CZ" dirty="0" smtClean="0"/>
              <a:t>OA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Symbol" pitchFamily="18" charset="2"/>
              <a:buChar char="®"/>
            </a:pPr>
            <a:r>
              <a:rPr lang="cs-CZ" dirty="0" smtClean="0"/>
              <a:t>Digitální a virtuální </a:t>
            </a:r>
            <a:r>
              <a:rPr lang="cs-CZ" dirty="0"/>
              <a:t>knihovny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595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600200"/>
          </a:xfrm>
        </p:spPr>
        <p:txBody>
          <a:bodyPr/>
          <a:lstStyle/>
          <a:p>
            <a:pPr algn="l"/>
            <a:r>
              <a:rPr lang="cs-CZ" dirty="0" smtClean="0"/>
              <a:t>Předmětově profilované archivy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Orientace na předmětově vymezenou oblast vědy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cs-CZ" dirty="0" err="1" smtClean="0">
                <a:hlinkClick r:id="rId2"/>
              </a:rPr>
              <a:t>arXiv.org</a:t>
            </a:r>
            <a:endParaRPr lang="cs-CZ" dirty="0" smtClean="0"/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cs-CZ" dirty="0" err="1" smtClean="0">
                <a:hlinkClick r:id="rId3"/>
              </a:rPr>
              <a:t>PubMed</a:t>
            </a:r>
            <a:r>
              <a:rPr lang="cs-CZ" dirty="0" smtClean="0"/>
              <a:t> </a:t>
            </a:r>
            <a:r>
              <a:rPr lang="cs-CZ" dirty="0" err="1" smtClean="0"/>
              <a:t>Central</a:t>
            </a:r>
            <a:endParaRPr lang="cs-CZ" dirty="0" smtClean="0"/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cs-CZ" dirty="0" err="1" smtClean="0">
                <a:hlinkClick r:id="rId4"/>
              </a:rPr>
              <a:t>BioMed</a:t>
            </a:r>
            <a:r>
              <a:rPr lang="cs-CZ" dirty="0" smtClean="0"/>
              <a:t> </a:t>
            </a:r>
            <a:r>
              <a:rPr lang="cs-CZ" dirty="0" err="1" smtClean="0"/>
              <a:t>Central</a:t>
            </a:r>
            <a:endParaRPr lang="cs-CZ" dirty="0" smtClean="0"/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cs-CZ" dirty="0" smtClean="0">
                <a:hlinkClick r:id="rId5"/>
              </a:rPr>
              <a:t>E-</a:t>
            </a:r>
            <a:r>
              <a:rPr lang="cs-CZ" dirty="0" err="1" smtClean="0">
                <a:hlinkClick r:id="rId5"/>
              </a:rPr>
              <a:t>Print</a:t>
            </a:r>
            <a:r>
              <a:rPr lang="cs-CZ" dirty="0" smtClean="0"/>
              <a:t> Network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cs-CZ" dirty="0" err="1" smtClean="0">
                <a:hlinkClick r:id="rId6"/>
              </a:rPr>
              <a:t>CogPrints</a:t>
            </a:r>
            <a:endParaRPr lang="cs-CZ" dirty="0" smtClean="0"/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cs-CZ" dirty="0" err="1" smtClean="0">
                <a:hlinkClick r:id="rId7"/>
              </a:rPr>
              <a:t>PhilSci</a:t>
            </a:r>
            <a:r>
              <a:rPr lang="cs-CZ" dirty="0" smtClean="0"/>
              <a:t> Archive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cs-CZ" dirty="0" err="1" smtClean="0">
                <a:hlinkClick r:id="rId8"/>
              </a:rPr>
              <a:t>History</a:t>
            </a:r>
            <a:r>
              <a:rPr lang="cs-CZ" dirty="0" smtClean="0"/>
              <a:t> &amp; </a:t>
            </a:r>
            <a:r>
              <a:rPr lang="cs-CZ" dirty="0" err="1" smtClean="0"/>
              <a:t>Theory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Psychology </a:t>
            </a:r>
            <a:r>
              <a:rPr lang="cs-CZ" dirty="0" err="1" smtClean="0"/>
              <a:t>EPrint</a:t>
            </a:r>
            <a:r>
              <a:rPr lang="cs-CZ" dirty="0" smtClean="0"/>
              <a:t> Archive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503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5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0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7416824" cy="45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132856"/>
            <a:ext cx="777686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532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4665"/>
            <a:ext cx="885698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97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75057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73016"/>
            <a:ext cx="7506000" cy="275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831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568863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564904"/>
            <a:ext cx="648072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72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92088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70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63284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959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Úvodem</a:t>
            </a:r>
            <a:endParaRPr lang="cs-CZ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Moderní </a:t>
            </a:r>
            <a:r>
              <a:rPr lang="cs-CZ" dirty="0" smtClean="0"/>
              <a:t>svět stále složitější a chaotičtější</a:t>
            </a:r>
          </a:p>
          <a:p>
            <a:r>
              <a:rPr lang="cs-CZ" dirty="0" smtClean="0"/>
              <a:t>Hybné síly vyvolávající změny ve společnosti</a:t>
            </a:r>
          </a:p>
          <a:p>
            <a:r>
              <a:rPr lang="cs-CZ" dirty="0" smtClean="0"/>
              <a:t>Obrovský význam </a:t>
            </a:r>
            <a:r>
              <a:rPr lang="cs-CZ" dirty="0" smtClean="0">
                <a:solidFill>
                  <a:schemeClr val="tx2"/>
                </a:solidFill>
              </a:rPr>
              <a:t>informační</a:t>
            </a:r>
            <a:r>
              <a:rPr lang="cs-CZ" dirty="0" smtClean="0"/>
              <a:t> a </a:t>
            </a:r>
            <a:r>
              <a:rPr lang="cs-CZ" dirty="0" smtClean="0">
                <a:solidFill>
                  <a:schemeClr val="tx2"/>
                </a:solidFill>
              </a:rPr>
              <a:t>kognitivní vědy </a:t>
            </a:r>
            <a:r>
              <a:rPr lang="cs-CZ" dirty="0" smtClean="0"/>
              <a:t>v procesech transformace společnosti na společnost informační</a:t>
            </a:r>
          </a:p>
          <a:p>
            <a:r>
              <a:rPr lang="cs-CZ" dirty="0" smtClean="0"/>
              <a:t>Zásadní dynamická </a:t>
            </a:r>
            <a:r>
              <a:rPr lang="cs-CZ" dirty="0" smtClean="0"/>
              <a:t>síla </a:t>
            </a:r>
            <a:r>
              <a:rPr lang="cs-CZ" dirty="0" smtClean="0"/>
              <a:t>v 21. století – </a:t>
            </a:r>
            <a:r>
              <a:rPr lang="cs-CZ" b="1" dirty="0" smtClean="0">
                <a:solidFill>
                  <a:schemeClr val="tx2"/>
                </a:solidFill>
              </a:rPr>
              <a:t>informace</a:t>
            </a:r>
            <a:r>
              <a:rPr lang="cs-CZ" dirty="0" smtClean="0"/>
              <a:t> a </a:t>
            </a:r>
            <a:r>
              <a:rPr lang="cs-CZ" b="1" dirty="0" smtClean="0">
                <a:solidFill>
                  <a:schemeClr val="tx2"/>
                </a:solidFill>
              </a:rPr>
              <a:t>znalosti</a:t>
            </a:r>
          </a:p>
          <a:p>
            <a:r>
              <a:rPr lang="cs-CZ" dirty="0" smtClean="0"/>
              <a:t>Intence </a:t>
            </a:r>
            <a:r>
              <a:rPr lang="cs-CZ" dirty="0"/>
              <a:t>pojmů: globální, informační, virtuální, digitální či elektronická společnost	=</a:t>
            </a:r>
            <a:r>
              <a:rPr lang="en-US" dirty="0" smtClean="0"/>
              <a:t>&gt;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Informační společnost, resp. společnost </a:t>
            </a:r>
            <a:r>
              <a:rPr lang="cs-CZ" dirty="0" smtClean="0">
                <a:solidFill>
                  <a:schemeClr val="tx2"/>
                </a:solidFill>
              </a:rPr>
              <a:t>ZNALOSTNÍ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9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Institucionální </a:t>
            </a:r>
            <a:r>
              <a:rPr lang="cs-CZ" dirty="0" err="1" smtClean="0"/>
              <a:t>repozitáře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Vznik </a:t>
            </a:r>
            <a:r>
              <a:rPr lang="cs-CZ" dirty="0" smtClean="0"/>
              <a:t>po r. 2000, na univerzitách po celém světě</a:t>
            </a:r>
          </a:p>
          <a:p>
            <a:r>
              <a:rPr lang="cs-CZ" dirty="0" smtClean="0"/>
              <a:t>Různorodá</a:t>
            </a:r>
            <a:r>
              <a:rPr lang="cs-CZ" dirty="0" smtClean="0">
                <a:solidFill>
                  <a:schemeClr val="tx2"/>
                </a:solidFill>
              </a:rPr>
              <a:t> podoba</a:t>
            </a:r>
            <a:r>
              <a:rPr lang="cs-CZ" dirty="0" smtClean="0"/>
              <a:t>: úložiště administrativních dokumentů, úložiště pro dokumenty a digitální objekty k výuce, úložiště výsledků vědecko-výzkumné práce instituce</a:t>
            </a:r>
          </a:p>
          <a:p>
            <a:pPr>
              <a:buClr>
                <a:schemeClr val="accent1"/>
              </a:buClr>
              <a:buFont typeface="Symbol" pitchFamily="18" charset="2"/>
              <a:buChar char=""/>
            </a:pPr>
            <a:r>
              <a:rPr lang="cs-CZ" dirty="0" smtClean="0">
                <a:hlinkClick r:id="rId2"/>
              </a:rPr>
              <a:t>CERN</a:t>
            </a:r>
            <a:r>
              <a:rPr lang="cs-CZ" dirty="0" smtClean="0"/>
              <a:t> </a:t>
            </a:r>
            <a:r>
              <a:rPr lang="cs-CZ" dirty="0" err="1" smtClean="0"/>
              <a:t>Document</a:t>
            </a:r>
            <a:r>
              <a:rPr lang="cs-CZ" dirty="0" smtClean="0"/>
              <a:t> Server</a:t>
            </a:r>
          </a:p>
          <a:p>
            <a:pPr>
              <a:buClr>
                <a:schemeClr val="accent1"/>
              </a:buClr>
              <a:buFont typeface="Symbol" pitchFamily="18" charset="2"/>
              <a:buChar char=""/>
            </a:pPr>
            <a:r>
              <a:rPr lang="cs-CZ" dirty="0" smtClean="0">
                <a:hlinkClick r:id="rId3"/>
              </a:rPr>
              <a:t>ECS</a:t>
            </a:r>
            <a:r>
              <a:rPr lang="cs-CZ" dirty="0" smtClean="0"/>
              <a:t> </a:t>
            </a:r>
            <a:r>
              <a:rPr lang="cs-CZ" dirty="0" err="1" smtClean="0"/>
              <a:t>Eprints</a:t>
            </a:r>
            <a:r>
              <a:rPr lang="cs-CZ" dirty="0" smtClean="0"/>
              <a:t> </a:t>
            </a:r>
            <a:r>
              <a:rPr lang="cs-CZ" dirty="0" err="1" smtClean="0"/>
              <a:t>Repository</a:t>
            </a:r>
            <a:endParaRPr lang="cs-CZ" dirty="0" smtClean="0"/>
          </a:p>
          <a:p>
            <a:pPr>
              <a:buClr>
                <a:schemeClr val="accent1"/>
              </a:buClr>
              <a:buFont typeface="Symbol" pitchFamily="18" charset="2"/>
              <a:buChar char=""/>
            </a:pPr>
            <a:r>
              <a:rPr lang="cs-CZ" dirty="0" smtClean="0">
                <a:hlinkClick r:id="rId4"/>
              </a:rPr>
              <a:t>Asociace</a:t>
            </a:r>
            <a:r>
              <a:rPr lang="cs-CZ" dirty="0" smtClean="0"/>
              <a:t> knihoven VŠ ČR - </a:t>
            </a:r>
            <a:r>
              <a:rPr lang="cs-CZ" dirty="0" smtClean="0">
                <a:hlinkClick r:id="rId5"/>
              </a:rPr>
              <a:t>Odborná</a:t>
            </a:r>
            <a:r>
              <a:rPr lang="cs-CZ" dirty="0" smtClean="0"/>
              <a:t> komise pro elektronické zpřístupňování VŠ kvalifikačních prací</a:t>
            </a:r>
          </a:p>
          <a:p>
            <a:pPr>
              <a:buClr>
                <a:schemeClr val="accent1"/>
              </a:buClr>
              <a:buFont typeface="Symbol" pitchFamily="18" charset="2"/>
              <a:buChar char=""/>
            </a:pPr>
            <a:r>
              <a:rPr lang="cs-CZ" dirty="0" smtClean="0">
                <a:hlinkClick r:id="rId6"/>
              </a:rPr>
              <a:t>Archivy</a:t>
            </a:r>
            <a:r>
              <a:rPr lang="cs-CZ" dirty="0" smtClean="0"/>
              <a:t> e-VŠKP</a:t>
            </a:r>
          </a:p>
          <a:p>
            <a:pPr>
              <a:buClr>
                <a:schemeClr val="accent1"/>
              </a:buClr>
              <a:buFont typeface="Symbol" pitchFamily="18" charset="2"/>
              <a:buChar char=""/>
            </a:pPr>
            <a:r>
              <a:rPr lang="cs-CZ" dirty="0" smtClean="0">
                <a:hlinkClick r:id="rId7"/>
              </a:rPr>
              <a:t>Národní</a:t>
            </a:r>
            <a:r>
              <a:rPr lang="cs-CZ" dirty="0" smtClean="0"/>
              <a:t> registr VŠKP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484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33375"/>
            <a:ext cx="8928992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11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35292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404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63284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577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63284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60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42913"/>
            <a:ext cx="8712968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035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Online časopisy s OA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Zachovávají </a:t>
            </a:r>
            <a:r>
              <a:rPr lang="cs-CZ" dirty="0"/>
              <a:t>tradiční charakteristiky klasických časopisů</a:t>
            </a:r>
          </a:p>
          <a:p>
            <a:r>
              <a:rPr lang="cs-CZ" dirty="0"/>
              <a:t>Jsou určeny k bezplatnému užívání koncovému </a:t>
            </a:r>
            <a:r>
              <a:rPr lang="cs-CZ" dirty="0" smtClean="0"/>
              <a:t>uživateli</a:t>
            </a:r>
          </a:p>
          <a:p>
            <a:pPr marL="0" indent="0">
              <a:buNone/>
            </a:pPr>
            <a:endParaRPr lang="cs-CZ" dirty="0"/>
          </a:p>
          <a:p>
            <a:pPr>
              <a:buClr>
                <a:schemeClr val="accent1"/>
              </a:buClr>
              <a:buFont typeface="Symbol" pitchFamily="18" charset="2"/>
              <a:buChar char=""/>
            </a:pPr>
            <a:r>
              <a:rPr lang="cs-CZ" dirty="0">
                <a:solidFill>
                  <a:schemeClr val="tx2"/>
                </a:solidFill>
                <a:hlinkClick r:id="rId2"/>
              </a:rPr>
              <a:t>Public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Library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of</a:t>
            </a:r>
            <a:r>
              <a:rPr lang="cs-CZ" dirty="0">
                <a:solidFill>
                  <a:schemeClr val="tx2"/>
                </a:solidFill>
              </a:rPr>
              <a:t> Science</a:t>
            </a:r>
          </a:p>
          <a:p>
            <a:pPr>
              <a:buClr>
                <a:schemeClr val="accent1"/>
              </a:buClr>
              <a:buFont typeface="Symbol" pitchFamily="18" charset="2"/>
              <a:buChar char=""/>
            </a:pPr>
            <a:r>
              <a:rPr lang="cs-CZ" dirty="0" err="1">
                <a:solidFill>
                  <a:schemeClr val="tx2"/>
                </a:solidFill>
                <a:hlinkClick r:id="rId3"/>
              </a:rPr>
              <a:t>BioMed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Central</a:t>
            </a:r>
            <a:endParaRPr lang="cs-CZ" dirty="0">
              <a:solidFill>
                <a:schemeClr val="tx2"/>
              </a:solidFill>
            </a:endParaRPr>
          </a:p>
          <a:p>
            <a:pPr>
              <a:buClr>
                <a:schemeClr val="accent1"/>
              </a:buClr>
              <a:buFont typeface="Symbol" pitchFamily="18" charset="2"/>
              <a:buChar char=""/>
            </a:pPr>
            <a:r>
              <a:rPr lang="cs-CZ" dirty="0" err="1">
                <a:solidFill>
                  <a:schemeClr val="tx2"/>
                </a:solidFill>
                <a:hlinkClick r:id="rId4"/>
              </a:rPr>
              <a:t>DigiZeitschriften</a:t>
            </a:r>
            <a:endParaRPr lang="cs-CZ" dirty="0">
              <a:solidFill>
                <a:schemeClr val="tx2"/>
              </a:solidFill>
            </a:endParaRPr>
          </a:p>
          <a:p>
            <a:pPr>
              <a:buClr>
                <a:schemeClr val="accent1"/>
              </a:buClr>
              <a:buFont typeface="Symbol" pitchFamily="18" charset="2"/>
              <a:buChar char=""/>
            </a:pPr>
            <a:r>
              <a:rPr lang="cs-CZ" dirty="0">
                <a:solidFill>
                  <a:schemeClr val="tx2"/>
                </a:solidFill>
                <a:hlinkClick r:id="rId5"/>
              </a:rPr>
              <a:t>Jednotná</a:t>
            </a:r>
            <a:r>
              <a:rPr lang="cs-CZ" dirty="0">
                <a:solidFill>
                  <a:schemeClr val="tx2"/>
                </a:solidFill>
              </a:rPr>
              <a:t> informační </a:t>
            </a:r>
            <a:r>
              <a:rPr lang="cs-CZ" dirty="0" smtClean="0">
                <a:solidFill>
                  <a:schemeClr val="tx2"/>
                </a:solidFill>
              </a:rPr>
              <a:t>brána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60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588"/>
            <a:ext cx="8856984" cy="659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5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50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600200"/>
          </a:xfrm>
        </p:spPr>
        <p:txBody>
          <a:bodyPr/>
          <a:lstStyle/>
          <a:p>
            <a:pPr algn="l"/>
            <a:r>
              <a:rPr lang="cs-CZ" dirty="0" smtClean="0"/>
              <a:t>Povrchový web a </a:t>
            </a:r>
            <a:r>
              <a:rPr lang="cs-CZ" dirty="0" err="1" smtClean="0"/>
              <a:t>kolaborativní</a:t>
            </a:r>
            <a:r>
              <a:rPr lang="cs-CZ" dirty="0" smtClean="0"/>
              <a:t> systémy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Odborné </a:t>
            </a:r>
            <a:r>
              <a:rPr lang="cs-CZ" dirty="0"/>
              <a:t>texty autorů publikované na personálních webových stránkách</a:t>
            </a:r>
          </a:p>
          <a:p>
            <a:r>
              <a:rPr lang="cs-CZ" dirty="0"/>
              <a:t>Přístupné s pomocí univerzálních, nebo </a:t>
            </a:r>
            <a:r>
              <a:rPr lang="cs-CZ" dirty="0">
                <a:solidFill>
                  <a:schemeClr val="tx2"/>
                </a:solidFill>
              </a:rPr>
              <a:t>speciálních</a:t>
            </a:r>
            <a:r>
              <a:rPr lang="cs-CZ" dirty="0"/>
              <a:t> webových vyhledávacích služeb</a:t>
            </a:r>
          </a:p>
          <a:p>
            <a:pPr>
              <a:buClr>
                <a:schemeClr val="accent1"/>
              </a:buClr>
              <a:buFont typeface="Symbol" pitchFamily="18" charset="2"/>
              <a:buChar char=""/>
            </a:pPr>
            <a:r>
              <a:rPr lang="cs-CZ" dirty="0">
                <a:solidFill>
                  <a:schemeClr val="tx2"/>
                </a:solidFill>
                <a:hlinkClick r:id="rId2"/>
              </a:rPr>
              <a:t>Google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Scholar</a:t>
            </a:r>
            <a:endParaRPr lang="cs-CZ" dirty="0">
              <a:solidFill>
                <a:schemeClr val="tx2"/>
              </a:solidFill>
            </a:endParaRPr>
          </a:p>
          <a:p>
            <a:pPr>
              <a:buClr>
                <a:schemeClr val="accent1"/>
              </a:buClr>
              <a:buFont typeface="Symbol" pitchFamily="18" charset="2"/>
              <a:buChar char=""/>
            </a:pPr>
            <a:r>
              <a:rPr lang="cs-CZ" dirty="0" err="1" smtClean="0">
                <a:solidFill>
                  <a:schemeClr val="tx2"/>
                </a:solidFill>
                <a:hlinkClick r:id="rId3"/>
              </a:rPr>
              <a:t>Scirus</a:t>
            </a:r>
            <a:endParaRPr lang="cs-CZ" dirty="0">
              <a:solidFill>
                <a:schemeClr val="tx2"/>
              </a:solidFill>
            </a:endParaRPr>
          </a:p>
          <a:p>
            <a:pPr>
              <a:buClr>
                <a:schemeClr val="accent1"/>
              </a:buClr>
              <a:buFont typeface="Symbol" pitchFamily="18" charset="2"/>
              <a:buChar char=""/>
            </a:pPr>
            <a:r>
              <a:rPr lang="cs-CZ" dirty="0"/>
              <a:t>encyklopedie </a:t>
            </a:r>
            <a:r>
              <a:rPr lang="cs-CZ" dirty="0" err="1">
                <a:solidFill>
                  <a:schemeClr val="tx2"/>
                </a:solidFill>
                <a:hlinkClick r:id="rId4"/>
              </a:rPr>
              <a:t>Wikipedia</a:t>
            </a:r>
            <a:endParaRPr lang="cs-CZ" dirty="0">
              <a:solidFill>
                <a:schemeClr val="tx2"/>
              </a:solidFill>
            </a:endParaRPr>
          </a:p>
          <a:p>
            <a:pPr>
              <a:buClr>
                <a:schemeClr val="accent1"/>
              </a:buClr>
              <a:buFont typeface="Symbol" pitchFamily="18" charset="2"/>
              <a:buChar char=""/>
            </a:pPr>
            <a:r>
              <a:rPr lang="cs-CZ" dirty="0" err="1">
                <a:solidFill>
                  <a:schemeClr val="tx2"/>
                </a:solidFill>
                <a:hlinkClick r:id="rId5"/>
              </a:rPr>
              <a:t>OpenWetWare</a:t>
            </a:r>
            <a:endParaRPr lang="cs-CZ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5887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Informační prostředí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Nárůst </a:t>
            </a:r>
            <a:r>
              <a:rPr lang="cs-CZ" dirty="0" smtClean="0">
                <a:solidFill>
                  <a:schemeClr val="tx2"/>
                </a:solidFill>
              </a:rPr>
              <a:t>počtu</a:t>
            </a:r>
            <a:r>
              <a:rPr lang="cs-CZ" dirty="0" smtClean="0"/>
              <a:t> publikovaných informací</a:t>
            </a:r>
          </a:p>
          <a:p>
            <a:r>
              <a:rPr lang="cs-CZ" dirty="0" smtClean="0"/>
              <a:t>Rozmach </a:t>
            </a:r>
            <a:r>
              <a:rPr lang="cs-CZ" dirty="0" smtClean="0">
                <a:solidFill>
                  <a:schemeClr val="tx2"/>
                </a:solidFill>
              </a:rPr>
              <a:t>přístupu</a:t>
            </a:r>
            <a:r>
              <a:rPr lang="cs-CZ" dirty="0" smtClean="0"/>
              <a:t> k informacím prostřednictvím moderních ICT</a:t>
            </a:r>
          </a:p>
          <a:p>
            <a:r>
              <a:rPr lang="cs-CZ" dirty="0" smtClean="0"/>
              <a:t>Rostoucí poptávka po </a:t>
            </a:r>
            <a:r>
              <a:rPr lang="cs-CZ" dirty="0" smtClean="0">
                <a:solidFill>
                  <a:schemeClr val="tx2"/>
                </a:solidFill>
              </a:rPr>
              <a:t>fyzickém přístupu </a:t>
            </a:r>
            <a:r>
              <a:rPr lang="cs-CZ" dirty="0" smtClean="0"/>
              <a:t>k dokumentům</a:t>
            </a:r>
          </a:p>
          <a:p>
            <a:r>
              <a:rPr lang="cs-CZ" dirty="0" smtClean="0"/>
              <a:t>Omezování a postupné </a:t>
            </a:r>
            <a:r>
              <a:rPr lang="cs-CZ" dirty="0" smtClean="0">
                <a:solidFill>
                  <a:schemeClr val="tx2"/>
                </a:solidFill>
              </a:rPr>
              <a:t>snižování kupní síly </a:t>
            </a:r>
            <a:r>
              <a:rPr lang="cs-CZ" dirty="0" smtClean="0"/>
              <a:t>informačních institucí, včetně odborných a vědeckých knihoven</a:t>
            </a:r>
          </a:p>
          <a:p>
            <a:pPr marL="0" indent="0">
              <a:buNone/>
            </a:pPr>
            <a:endParaRPr lang="cs-CZ" dirty="0"/>
          </a:p>
          <a:p>
            <a:pPr marL="274320" indent="-274320">
              <a:buNone/>
              <a:defRPr/>
            </a:pPr>
            <a:r>
              <a:rPr lang="cs-CZ" dirty="0"/>
              <a:t>=</a:t>
            </a:r>
            <a:r>
              <a:rPr lang="en-US" dirty="0"/>
              <a:t>&gt;</a:t>
            </a:r>
            <a:r>
              <a:rPr lang="cs-CZ" dirty="0"/>
              <a:t> Nové koncepce a principy fungování informačního sektoru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8689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19100"/>
            <a:ext cx="8475663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7679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4794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Registry zdrojů s OA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Slouží k rychlé a aktuální orientaci ve zdrojích s otevřeným přístupem</a:t>
            </a:r>
          </a:p>
          <a:p>
            <a:r>
              <a:rPr lang="cs-CZ" dirty="0" smtClean="0">
                <a:hlinkClick r:id="rId2"/>
              </a:rPr>
              <a:t>ROAR</a:t>
            </a:r>
            <a:r>
              <a:rPr lang="cs-CZ" dirty="0" smtClean="0"/>
              <a:t> – Registry </a:t>
            </a:r>
            <a:r>
              <a:rPr lang="cs-CZ" dirty="0" err="1" smtClean="0"/>
              <a:t>of</a:t>
            </a:r>
            <a:r>
              <a:rPr lang="cs-CZ" dirty="0" smtClean="0"/>
              <a:t> Open Access </a:t>
            </a:r>
            <a:r>
              <a:rPr lang="cs-CZ" dirty="0" err="1" smtClean="0"/>
              <a:t>Repositories</a:t>
            </a:r>
            <a:endParaRPr lang="cs-CZ" dirty="0" smtClean="0"/>
          </a:p>
          <a:p>
            <a:r>
              <a:rPr lang="cs-CZ" dirty="0" smtClean="0"/>
              <a:t>Zastoupení </a:t>
            </a:r>
            <a:r>
              <a:rPr lang="cs-CZ" dirty="0" smtClean="0">
                <a:hlinkClick r:id="rId3"/>
              </a:rPr>
              <a:t>ČR</a:t>
            </a:r>
            <a:r>
              <a:rPr lang="cs-CZ" dirty="0" smtClean="0"/>
              <a:t> v ROAR</a:t>
            </a:r>
          </a:p>
          <a:p>
            <a:r>
              <a:rPr lang="cs-CZ" dirty="0" err="1" smtClean="0">
                <a:hlinkClick r:id="rId4"/>
              </a:rPr>
              <a:t>OpenDOAR</a:t>
            </a:r>
            <a:r>
              <a:rPr lang="cs-CZ" b="1" dirty="0" smtClean="0">
                <a:hlinkClick r:id="rId4"/>
              </a:rPr>
              <a:t> </a:t>
            </a:r>
            <a:r>
              <a:rPr lang="cs-CZ" dirty="0" smtClean="0"/>
              <a:t>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Directory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Open Access </a:t>
            </a:r>
            <a:r>
              <a:rPr lang="cs-CZ" dirty="0" err="1" smtClean="0"/>
              <a:t>Repositories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Statistiky</a:t>
            </a:r>
            <a:r>
              <a:rPr lang="cs-CZ" dirty="0" smtClean="0"/>
              <a:t> DOAR; zastoupení </a:t>
            </a:r>
            <a:r>
              <a:rPr lang="cs-CZ" dirty="0" smtClean="0">
                <a:hlinkClick r:id="rId6"/>
              </a:rPr>
              <a:t>ČR</a:t>
            </a:r>
            <a:r>
              <a:rPr lang="cs-CZ" dirty="0" smtClean="0"/>
              <a:t> v DOAR</a:t>
            </a:r>
          </a:p>
          <a:p>
            <a:r>
              <a:rPr lang="cs-CZ" dirty="0" smtClean="0">
                <a:hlinkClick r:id="rId7"/>
              </a:rPr>
              <a:t>DOAJ</a:t>
            </a:r>
            <a:r>
              <a:rPr lang="cs-CZ" dirty="0" smtClean="0"/>
              <a:t> – </a:t>
            </a:r>
            <a:r>
              <a:rPr lang="cs-CZ" dirty="0" err="1" smtClean="0"/>
              <a:t>Directory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Open Access </a:t>
            </a:r>
            <a:r>
              <a:rPr lang="cs-CZ" dirty="0" err="1" smtClean="0"/>
              <a:t>Journals</a:t>
            </a:r>
            <a:endParaRPr lang="cs-CZ" dirty="0" smtClean="0"/>
          </a:p>
          <a:p>
            <a:r>
              <a:rPr lang="cs-CZ" dirty="0" smtClean="0">
                <a:hlinkClick r:id="rId8"/>
              </a:rPr>
              <a:t>Přehled</a:t>
            </a:r>
            <a:r>
              <a:rPr lang="cs-CZ" dirty="0" smtClean="0"/>
              <a:t> DOAJ; zastoupení </a:t>
            </a:r>
            <a:r>
              <a:rPr lang="cs-CZ" dirty="0" smtClean="0">
                <a:hlinkClick r:id="rId9"/>
              </a:rPr>
              <a:t>ČR</a:t>
            </a:r>
            <a:r>
              <a:rPr lang="cs-CZ" dirty="0" smtClean="0"/>
              <a:t> v DOAJ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869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973" y="3504938"/>
            <a:ext cx="7128792" cy="319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3" y="188640"/>
            <a:ext cx="8856983" cy="331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36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2926"/>
            <a:ext cx="8496000" cy="591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5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13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705678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579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43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Digitální knihovny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hlinkClick r:id="rId2"/>
            </a:endParaRPr>
          </a:p>
          <a:p>
            <a:r>
              <a:rPr lang="cs-CZ" dirty="0" err="1" smtClean="0">
                <a:solidFill>
                  <a:schemeClr val="tx2"/>
                </a:solidFill>
                <a:hlinkClick r:id="rId2"/>
              </a:rPr>
              <a:t>Networked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Computer</a:t>
            </a:r>
            <a:r>
              <a:rPr lang="cs-CZ" dirty="0">
                <a:solidFill>
                  <a:schemeClr val="tx2"/>
                </a:solidFill>
              </a:rPr>
              <a:t> Science </a:t>
            </a:r>
            <a:r>
              <a:rPr lang="cs-CZ" dirty="0" err="1">
                <a:solidFill>
                  <a:schemeClr val="tx2"/>
                </a:solidFill>
              </a:rPr>
              <a:t>Technical</a:t>
            </a:r>
            <a:r>
              <a:rPr lang="cs-CZ" dirty="0">
                <a:solidFill>
                  <a:schemeClr val="tx2"/>
                </a:solidFill>
              </a:rPr>
              <a:t> Reference </a:t>
            </a:r>
            <a:r>
              <a:rPr lang="cs-CZ" dirty="0" err="1">
                <a:solidFill>
                  <a:schemeClr val="tx2"/>
                </a:solidFill>
              </a:rPr>
              <a:t>Library</a:t>
            </a:r>
            <a:endParaRPr lang="cs-CZ" dirty="0">
              <a:solidFill>
                <a:schemeClr val="tx2"/>
              </a:solidFill>
            </a:endParaRPr>
          </a:p>
          <a:p>
            <a:r>
              <a:rPr lang="cs-CZ" dirty="0" err="1">
                <a:solidFill>
                  <a:schemeClr val="tx2"/>
                </a:solidFill>
              </a:rPr>
              <a:t>The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>
                <a:solidFill>
                  <a:schemeClr val="tx2"/>
                </a:solidFill>
                <a:hlinkClick r:id="rId3"/>
              </a:rPr>
              <a:t>New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Zealand</a:t>
            </a:r>
            <a:r>
              <a:rPr lang="cs-CZ" dirty="0">
                <a:solidFill>
                  <a:schemeClr val="tx2"/>
                </a:solidFill>
              </a:rPr>
              <a:t> Digital </a:t>
            </a:r>
            <a:r>
              <a:rPr lang="cs-CZ" dirty="0" err="1">
                <a:solidFill>
                  <a:schemeClr val="tx2"/>
                </a:solidFill>
              </a:rPr>
              <a:t>Library</a:t>
            </a:r>
            <a:endParaRPr lang="cs-CZ" dirty="0">
              <a:solidFill>
                <a:schemeClr val="tx2"/>
              </a:solidFill>
            </a:endParaRPr>
          </a:p>
          <a:p>
            <a:r>
              <a:rPr lang="cs-CZ" dirty="0">
                <a:solidFill>
                  <a:schemeClr val="tx2"/>
                </a:solidFill>
                <a:hlinkClick r:id="rId4"/>
              </a:rPr>
              <a:t>@SIC </a:t>
            </a:r>
            <a:r>
              <a:rPr lang="cs-CZ" dirty="0">
                <a:solidFill>
                  <a:schemeClr val="tx2"/>
                </a:solidFill>
              </a:rPr>
              <a:t>Archive</a:t>
            </a:r>
          </a:p>
          <a:p>
            <a:r>
              <a:rPr lang="cs-CZ" dirty="0" err="1">
                <a:solidFill>
                  <a:schemeClr val="tx2"/>
                </a:solidFill>
                <a:hlinkClick r:id="rId5"/>
              </a:rPr>
              <a:t>dLIST</a:t>
            </a:r>
            <a:endParaRPr lang="cs-CZ" dirty="0">
              <a:solidFill>
                <a:schemeClr val="tx2"/>
              </a:solidFill>
            </a:endParaRPr>
          </a:p>
          <a:p>
            <a:r>
              <a:rPr lang="cs-CZ" dirty="0" err="1">
                <a:solidFill>
                  <a:schemeClr val="tx2"/>
                </a:solidFill>
              </a:rPr>
              <a:t>DoIS</a:t>
            </a:r>
            <a:endParaRPr lang="cs-CZ" dirty="0">
              <a:solidFill>
                <a:schemeClr val="tx2"/>
              </a:solidFill>
            </a:endParaRPr>
          </a:p>
          <a:p>
            <a:r>
              <a:rPr lang="cs-CZ" dirty="0">
                <a:solidFill>
                  <a:schemeClr val="tx2"/>
                </a:solidFill>
                <a:hlinkClick r:id="rId6"/>
              </a:rPr>
              <a:t>E-LIS</a:t>
            </a:r>
            <a:endParaRPr lang="cs-CZ" dirty="0">
              <a:solidFill>
                <a:schemeClr val="tx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50776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2325"/>
            <a:ext cx="8856984" cy="635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58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Vědecká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Komunikace </a:t>
            </a:r>
            <a:r>
              <a:rPr lang="cs-CZ" dirty="0"/>
              <a:t>informací – předpoklad </a:t>
            </a:r>
            <a:r>
              <a:rPr lang="cs-CZ" dirty="0" smtClean="0"/>
              <a:t>pokroku</a:t>
            </a:r>
          </a:p>
          <a:p>
            <a:r>
              <a:rPr lang="cs-CZ" dirty="0" smtClean="0"/>
              <a:t>Počátky </a:t>
            </a:r>
            <a:r>
              <a:rPr lang="cs-CZ" dirty="0"/>
              <a:t>vědecké komunikace – 17. </a:t>
            </a:r>
            <a:r>
              <a:rPr lang="cs-CZ" dirty="0" smtClean="0"/>
              <a:t>století</a:t>
            </a:r>
          </a:p>
          <a:p>
            <a:r>
              <a:rPr lang="cs-CZ" dirty="0" smtClean="0"/>
              <a:t>Prvotní </a:t>
            </a:r>
            <a:r>
              <a:rPr lang="cs-CZ" dirty="0"/>
              <a:t>předávání informací – ústní forma, vzájemná </a:t>
            </a:r>
            <a:r>
              <a:rPr lang="cs-CZ" dirty="0" smtClean="0"/>
              <a:t>korespondence</a:t>
            </a:r>
          </a:p>
          <a:p>
            <a:r>
              <a:rPr lang="cs-CZ" dirty="0" smtClean="0"/>
              <a:t>Vznik </a:t>
            </a:r>
            <a:r>
              <a:rPr lang="cs-CZ" dirty="0">
                <a:solidFill>
                  <a:schemeClr val="tx2"/>
                </a:solidFill>
              </a:rPr>
              <a:t>vědeckých časopisů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– zdlouhavá forma předávání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informací</a:t>
            </a:r>
          </a:p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Časopisecký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článek nadlouho vrchol komunikace mezi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vědci</a:t>
            </a:r>
          </a:p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Dnes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stále doplňován a místy nahrazován </a:t>
            </a:r>
            <a:r>
              <a:rPr lang="cs-CZ" dirty="0">
                <a:solidFill>
                  <a:schemeClr val="tx2"/>
                </a:solidFill>
              </a:rPr>
              <a:t>novými komunikačními médii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50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9075"/>
            <a:ext cx="8928992" cy="641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5391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Evropská podpora OA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Rámcové programy s dlouholetou tradicí (1984)</a:t>
            </a:r>
          </a:p>
          <a:p>
            <a:r>
              <a:rPr lang="cs-CZ" dirty="0" smtClean="0"/>
              <a:t>Aktuálně řešený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7. rámcový program </a:t>
            </a:r>
            <a:r>
              <a:rPr lang="cs-CZ" dirty="0" smtClean="0"/>
              <a:t>Evropského společenství pro výzkum, technologický rozvoj a demonstrace</a:t>
            </a:r>
          </a:p>
          <a:p>
            <a:r>
              <a:rPr lang="cs-CZ" dirty="0" smtClean="0"/>
              <a:t>Složen ze 4 specifických </a:t>
            </a:r>
            <a:r>
              <a:rPr lang="cs-CZ" dirty="0" smtClean="0"/>
              <a:t>programů:</a:t>
            </a:r>
          </a:p>
          <a:p>
            <a:pPr>
              <a:buFont typeface="Symbol" pitchFamily="18" charset="2"/>
              <a:buChar char="®"/>
            </a:pPr>
            <a:r>
              <a:rPr lang="cs-CZ" dirty="0" smtClean="0"/>
              <a:t>Spolupráce</a:t>
            </a:r>
          </a:p>
          <a:p>
            <a:pPr>
              <a:buFont typeface="Symbol" pitchFamily="18" charset="2"/>
              <a:buChar char="®"/>
            </a:pPr>
            <a:r>
              <a:rPr lang="cs-CZ" dirty="0" smtClean="0"/>
              <a:t>Myšlenky</a:t>
            </a:r>
          </a:p>
          <a:p>
            <a:pPr>
              <a:buFont typeface="Symbol" pitchFamily="18" charset="2"/>
              <a:buChar char="®"/>
            </a:pPr>
            <a:r>
              <a:rPr lang="cs-CZ" dirty="0" smtClean="0"/>
              <a:t>Lidé</a:t>
            </a:r>
          </a:p>
          <a:p>
            <a:pPr>
              <a:buFont typeface="Symbol" pitchFamily="18" charset="2"/>
              <a:buChar char="®"/>
            </a:pPr>
            <a:r>
              <a:rPr lang="cs-CZ" dirty="0" smtClean="0"/>
              <a:t>Kapacity</a:t>
            </a:r>
            <a:endParaRPr lang="cs-CZ" dirty="0" smtClean="0"/>
          </a:p>
          <a:p>
            <a:r>
              <a:rPr lang="cs-CZ" dirty="0" smtClean="0"/>
              <a:t>Podpora Společného výzkumného centra EK k jadernému výzkumu a odborné přípravě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128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Evropská podpora OA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Evropská komise převzala principy otevřeného přístupu – obecná podpora názoru</a:t>
            </a:r>
            <a:r>
              <a:rPr lang="cs-CZ" dirty="0"/>
              <a:t> </a:t>
            </a:r>
            <a:r>
              <a:rPr lang="cs-CZ" dirty="0" smtClean="0"/>
              <a:t>„výsledky výzkumu mají být volně dostupné, pokud byly financovány z peněz daňových poplatníků“</a:t>
            </a:r>
          </a:p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Předpoklad</a:t>
            </a:r>
            <a:r>
              <a:rPr lang="cs-CZ" dirty="0" smtClean="0"/>
              <a:t> – OA podporuje návratnost vložených investic do výzkumu a vývoje; zvyšuje socioekonomický přínos vložených investic a šetří investice za separované dotování výzkumu, recenzní řízení a konečný nákup časopisu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91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cs-CZ" dirty="0" smtClean="0"/>
              <a:t>Evropská podpora OA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dirty="0" smtClean="0"/>
              <a:t>Evropský přínos k podpoře otevřeného přístupu –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P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ilotní projekt otevřeného přístupu k recenzovaným vědeckým článkům v oblasti výzkumu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Vztahuje se na část projektů podpořených v rámci 7. rámcového programu pro výzkum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Projekt je aplikován </a:t>
            </a:r>
            <a:r>
              <a:rPr lang="cs-CZ" dirty="0"/>
              <a:t>na </a:t>
            </a:r>
            <a:r>
              <a:rPr lang="cs-CZ" dirty="0" smtClean="0"/>
              <a:t>oblasti: </a:t>
            </a:r>
            <a:r>
              <a:rPr lang="cs-CZ" dirty="0"/>
              <a:t>energetika, životní prostředí, zdraví, ICT, výzkumné infrastruktury (e-infrastruktura), věda ve společnosti, sociální, ekonomické a humanitní vědy </a:t>
            </a: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1311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Evropská podpora OA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Navržený projekt pokrývá cca 20% z rozpočtu 7. rámcového programu</a:t>
            </a:r>
          </a:p>
          <a:p>
            <a:r>
              <a:rPr lang="cs-CZ" dirty="0" smtClean="0"/>
              <a:t>Orientace na tzv. „zelenou cestu“ OA – </a:t>
            </a:r>
            <a:r>
              <a:rPr lang="cs-CZ" dirty="0" err="1" smtClean="0"/>
              <a:t>autoarchivace</a:t>
            </a:r>
            <a:r>
              <a:rPr lang="cs-CZ" dirty="0" smtClean="0"/>
              <a:t> recenzovaných článků</a:t>
            </a:r>
          </a:p>
          <a:p>
            <a:r>
              <a:rPr lang="cs-CZ" dirty="0" smtClean="0"/>
              <a:t>Částečná podpora tzv. „zlaté cesty“ OA – pokrytí nákladů na publikování</a:t>
            </a:r>
          </a:p>
          <a:p>
            <a:r>
              <a:rPr lang="cs-CZ" dirty="0" smtClean="0"/>
              <a:t>Příjemce podpory je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povinen</a:t>
            </a:r>
            <a:r>
              <a:rPr lang="cs-CZ" dirty="0" smtClean="0"/>
              <a:t> uložit články neprodleně do institucionálního, popř. vhodného tematického </a:t>
            </a:r>
            <a:r>
              <a:rPr lang="cs-CZ" dirty="0" err="1" smtClean="0"/>
              <a:t>repozitáře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818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Evropská podpora OA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Požadavek na zveřejnění výsledků výzkumu </a:t>
            </a:r>
            <a:r>
              <a:rPr lang="cs-CZ" dirty="0" smtClean="0"/>
              <a:t>v režimu otevřeného přístup </a:t>
            </a:r>
            <a:r>
              <a:rPr lang="cs-CZ" dirty="0"/>
              <a:t>v rozmezí 6-12 </a:t>
            </a:r>
            <a:r>
              <a:rPr lang="cs-CZ" dirty="0" smtClean="0"/>
              <a:t>měsíců</a:t>
            </a:r>
          </a:p>
          <a:p>
            <a:r>
              <a:rPr lang="cs-CZ" dirty="0"/>
              <a:t>Č</a:t>
            </a:r>
            <a:r>
              <a:rPr lang="cs-CZ" dirty="0" smtClean="0"/>
              <a:t>asový horizont zveřejnění závislý na oblasti vědy a výzkumu </a:t>
            </a:r>
          </a:p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Prakticky</a:t>
            </a:r>
            <a:r>
              <a:rPr lang="cs-CZ" dirty="0" smtClean="0"/>
              <a:t> – autoři článků jsou povinni zajistit publikování v časopise, jehož vydavatel je vstřícný vůči myšlenkám OA, popř. si tyto podmínky s vydavatelem vyjednat</a:t>
            </a:r>
          </a:p>
          <a:p>
            <a:endParaRPr lang="cs-CZ" sz="3000" dirty="0"/>
          </a:p>
          <a:p>
            <a:pPr marL="0" indent="0">
              <a:buNone/>
            </a:pP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34324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Evropská podpora OA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Základní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podmínkou </a:t>
            </a:r>
            <a:r>
              <a:rPr lang="cs-CZ" dirty="0" smtClean="0"/>
              <a:t>praktického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naplňování</a:t>
            </a:r>
            <a:r>
              <a:rPr lang="cs-CZ" dirty="0" smtClean="0"/>
              <a:t> pilotního projektu: „… aby příjemci grantů ze zmíněných oblastí uložili recenzované výzkumné články, nebo konečné rukopisy, jež jsou výsledkem jejich projektů řešených v rámci 7. rámcového programu do online </a:t>
            </a:r>
            <a:r>
              <a:rPr lang="cs-CZ" dirty="0" err="1" smtClean="0"/>
              <a:t>repozitáře</a:t>
            </a:r>
            <a:r>
              <a:rPr lang="cs-CZ" dirty="0" smtClean="0"/>
              <a:t> a vynaložili maximální úsilí pro zajištění otevřeného přístupu k těmto článkům“ </a:t>
            </a:r>
          </a:p>
        </p:txBody>
      </p:sp>
    </p:spTree>
    <p:extLst>
      <p:ext uri="{BB962C8B-B14F-4D97-AF65-F5344CB8AC3E}">
        <p14:creationId xmlns:p14="http://schemas.microsoft.com/office/powerpoint/2010/main" val="25031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Evropská podpora OA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Zvláštní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dodatek 39 </a:t>
            </a:r>
            <a:r>
              <a:rPr lang="cs-CZ" dirty="0" smtClean="0"/>
              <a:t>– návazný krok k podpoře zpřístupňování výsledků grantů v systému OA</a:t>
            </a:r>
          </a:p>
          <a:p>
            <a:r>
              <a:rPr lang="cs-CZ" dirty="0" smtClean="0"/>
              <a:t>Příspěvek k zajištění co nejširšího a nejefektivnějšího šíření výsledků výzkumů financovaných v 7. rámcovém programu</a:t>
            </a:r>
          </a:p>
          <a:p>
            <a:r>
              <a:rPr lang="cs-CZ" dirty="0" smtClean="0"/>
              <a:t>Garance maximálního využití a dopadu na vědecko-výzkumné prostředí i mimo ně</a:t>
            </a:r>
          </a:p>
          <a:p>
            <a:r>
              <a:rPr lang="cs-CZ" dirty="0" smtClean="0"/>
              <a:t>OA přístup napomáhá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zvýšení vlivu investic </a:t>
            </a:r>
            <a:r>
              <a:rPr lang="cs-CZ" dirty="0" smtClean="0"/>
              <a:t>EU na výzkum a vývoj,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zamezuje</a:t>
            </a:r>
            <a:r>
              <a:rPr lang="cs-CZ" dirty="0" smtClean="0"/>
              <a:t> plýtvání časem i zdroji na totožný výzkum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315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Aktuální situace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Veřejná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konzultace </a:t>
            </a:r>
            <a:r>
              <a:rPr lang="cs-CZ" dirty="0" smtClean="0"/>
              <a:t>o vědeckých informacích v digitálním věku (15. 7. – 9. 9. 2011) </a:t>
            </a:r>
          </a:p>
          <a:p>
            <a:r>
              <a:rPr lang="cs-CZ" dirty="0" smtClean="0"/>
              <a:t>Vznik nové politiky EU v oblasti OA a doporučení členským státům</a:t>
            </a:r>
          </a:p>
          <a:p>
            <a:r>
              <a:rPr lang="cs-CZ" dirty="0" smtClean="0"/>
              <a:t>Klíčovou úlohou EU je trvat na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zavedení</a:t>
            </a:r>
            <a:r>
              <a:rPr lang="cs-CZ" dirty="0" smtClean="0"/>
              <a:t> politiky OA do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národních strategií</a:t>
            </a:r>
          </a:p>
          <a:p>
            <a:r>
              <a:rPr lang="cs-CZ" dirty="0" smtClean="0"/>
              <a:t>Nutnost zaměřit se na otázky: standardizace, financování, nové metriky pro OA, vědecký korpus, revidování smluv s vydavateli a řešení otázek autorských práv 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677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Aktuální situace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Vznik studií, ukazatelů, sítí a hodnocení strategií podpory a praktického naplňování OA v evropském prostoru</a:t>
            </a:r>
          </a:p>
          <a:p>
            <a:r>
              <a:rPr lang="cs-CZ" dirty="0" smtClean="0"/>
              <a:t>Budování sítí klíčových aktérů na národní, evropské i mezinárodní úrovni – podpora rozvoje společných agend v oblasti vědeckého publikování</a:t>
            </a:r>
          </a:p>
          <a:p>
            <a:r>
              <a:rPr lang="cs-CZ" dirty="0" smtClean="0"/>
              <a:t>Podpora politiky EU v oblasti přístupu k vědeckým informacím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999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Vědecká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Počátek </a:t>
            </a:r>
            <a:r>
              <a:rPr lang="cs-CZ" dirty="0"/>
              <a:t>21. století – obrovský rozvoj </a:t>
            </a:r>
            <a:r>
              <a:rPr lang="cs-CZ" dirty="0" smtClean="0"/>
              <a:t>technologií a prostředků pro jejich praktické využití</a:t>
            </a:r>
            <a:endParaRPr lang="cs-CZ" dirty="0" smtClean="0"/>
          </a:p>
          <a:p>
            <a:r>
              <a:rPr lang="cs-CZ" dirty="0" smtClean="0"/>
              <a:t>Klasické </a:t>
            </a:r>
            <a:r>
              <a:rPr lang="cs-CZ" dirty="0"/>
              <a:t>způsoby komunikace a zpřístupňování odborných informací doplněny </a:t>
            </a:r>
            <a:r>
              <a:rPr lang="cs-CZ" dirty="0">
                <a:solidFill>
                  <a:schemeClr val="tx2"/>
                </a:solidFill>
              </a:rPr>
              <a:t>komunikací </a:t>
            </a:r>
            <a:r>
              <a:rPr lang="cs-CZ" dirty="0" smtClean="0">
                <a:solidFill>
                  <a:schemeClr val="tx2"/>
                </a:solidFill>
              </a:rPr>
              <a:t>elektronickou</a:t>
            </a:r>
          </a:p>
          <a:p>
            <a:r>
              <a:rPr lang="cs-CZ" dirty="0" smtClean="0"/>
              <a:t>Nárůst </a:t>
            </a:r>
            <a:r>
              <a:rPr lang="cs-CZ" dirty="0"/>
              <a:t>počtu volně dostupných poznatků v elektronickém virtuálním </a:t>
            </a:r>
            <a:r>
              <a:rPr lang="cs-CZ" dirty="0" smtClean="0"/>
              <a:t>prostředí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cs-CZ" dirty="0" smtClean="0">
                <a:solidFill>
                  <a:schemeClr val="tx2"/>
                </a:solidFill>
              </a:rPr>
              <a:t>Rychlá </a:t>
            </a:r>
            <a:r>
              <a:rPr lang="cs-CZ" dirty="0">
                <a:solidFill>
                  <a:schemeClr val="tx2"/>
                </a:solidFill>
              </a:rPr>
              <a:t>výměna </a:t>
            </a:r>
            <a:r>
              <a:rPr lang="cs-CZ" dirty="0"/>
              <a:t>informací za relativně nízkou cenu, bez časového nebo územního </a:t>
            </a:r>
            <a:r>
              <a:rPr lang="cs-CZ" dirty="0" smtClean="0"/>
              <a:t>omezení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cs-CZ" dirty="0" smtClean="0"/>
              <a:t>=</a:t>
            </a:r>
            <a:r>
              <a:rPr lang="en-US" dirty="0"/>
              <a:t>&gt;</a:t>
            </a:r>
            <a:r>
              <a:rPr lang="cs-CZ" dirty="0"/>
              <a:t> formování hnutí za </a:t>
            </a:r>
            <a:r>
              <a:rPr lang="cs-CZ" dirty="0">
                <a:solidFill>
                  <a:schemeClr val="tx2"/>
                </a:solidFill>
              </a:rPr>
              <a:t>otevřený přístup</a:t>
            </a:r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/>
              <a:t>k informacím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495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Zajímavé 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2"/>
              </a:rPr>
              <a:t>SOAP</a:t>
            </a:r>
            <a:r>
              <a:rPr lang="cs-CZ" dirty="0" smtClean="0"/>
              <a:t> - Study </a:t>
            </a:r>
            <a:r>
              <a:rPr lang="cs-CZ" dirty="0" err="1" smtClean="0"/>
              <a:t>of</a:t>
            </a:r>
            <a:r>
              <a:rPr lang="cs-CZ" dirty="0" smtClean="0"/>
              <a:t> open </a:t>
            </a:r>
            <a:r>
              <a:rPr lang="cs-CZ" dirty="0" err="1" smtClean="0"/>
              <a:t>access</a:t>
            </a:r>
            <a:r>
              <a:rPr lang="cs-CZ" dirty="0" smtClean="0"/>
              <a:t> </a:t>
            </a:r>
            <a:r>
              <a:rPr lang="cs-CZ" dirty="0" err="1" smtClean="0"/>
              <a:t>publishing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SPARC</a:t>
            </a:r>
            <a:r>
              <a:rPr lang="cs-CZ" dirty="0" smtClean="0"/>
              <a:t> - </a:t>
            </a:r>
            <a:r>
              <a:rPr lang="cs-CZ" dirty="0" err="1" smtClean="0"/>
              <a:t>Scholarly</a:t>
            </a:r>
            <a:r>
              <a:rPr lang="cs-CZ" dirty="0" smtClean="0"/>
              <a:t> </a:t>
            </a:r>
            <a:r>
              <a:rPr lang="cs-CZ" dirty="0" err="1" smtClean="0"/>
              <a:t>Publishing</a:t>
            </a:r>
            <a:r>
              <a:rPr lang="cs-CZ" dirty="0" smtClean="0"/>
              <a:t> and </a:t>
            </a:r>
            <a:r>
              <a:rPr lang="cs-CZ" dirty="0" err="1" smtClean="0"/>
              <a:t>Academic</a:t>
            </a:r>
            <a:r>
              <a:rPr lang="cs-CZ" dirty="0" smtClean="0"/>
              <a:t> </a:t>
            </a:r>
            <a:r>
              <a:rPr lang="cs-CZ" dirty="0" err="1" smtClean="0"/>
              <a:t>Resources</a:t>
            </a:r>
            <a:r>
              <a:rPr lang="cs-CZ" dirty="0" smtClean="0"/>
              <a:t> </a:t>
            </a:r>
            <a:r>
              <a:rPr lang="cs-CZ" dirty="0" err="1" smtClean="0"/>
              <a:t>Coalition</a:t>
            </a:r>
            <a:endParaRPr lang="cs-CZ" dirty="0" smtClean="0"/>
          </a:p>
          <a:p>
            <a:r>
              <a:rPr lang="cs-CZ" dirty="0" err="1" smtClean="0">
                <a:hlinkClick r:id="rId4"/>
              </a:rPr>
              <a:t>OpenAIRE</a:t>
            </a:r>
            <a:r>
              <a:rPr lang="cs-CZ" dirty="0" smtClean="0"/>
              <a:t> – Open Access </a:t>
            </a:r>
            <a:r>
              <a:rPr lang="cs-CZ" dirty="0" err="1" smtClean="0"/>
              <a:t>Insfrastructure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 in </a:t>
            </a:r>
            <a:r>
              <a:rPr lang="cs-CZ" dirty="0" err="1" smtClean="0"/>
              <a:t>Europe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DRIVER</a:t>
            </a:r>
            <a:r>
              <a:rPr lang="cs-CZ" dirty="0" smtClean="0"/>
              <a:t> II</a:t>
            </a:r>
          </a:p>
          <a:p>
            <a:r>
              <a:rPr lang="cs-CZ" dirty="0" smtClean="0">
                <a:hlinkClick r:id="rId6"/>
              </a:rPr>
              <a:t>PEER</a:t>
            </a:r>
            <a:endParaRPr lang="cs-CZ" dirty="0" smtClean="0"/>
          </a:p>
          <a:p>
            <a:r>
              <a:rPr lang="cs-CZ" dirty="0" smtClean="0">
                <a:hlinkClick r:id="rId7"/>
              </a:rPr>
              <a:t>ACUMEN</a:t>
            </a:r>
            <a:endParaRPr lang="cs-CZ" dirty="0" smtClean="0"/>
          </a:p>
          <a:p>
            <a:r>
              <a:rPr lang="cs-CZ" dirty="0" smtClean="0">
                <a:hlinkClick r:id="rId8"/>
              </a:rPr>
              <a:t>SISOB</a:t>
            </a:r>
            <a:endParaRPr lang="cs-CZ" dirty="0" smtClean="0"/>
          </a:p>
          <a:p>
            <a:r>
              <a:rPr lang="cs-CZ" dirty="0" err="1" smtClean="0">
                <a:hlinkClick r:id="rId9"/>
              </a:rPr>
              <a:t>eScidr</a:t>
            </a:r>
            <a:endParaRPr lang="cs-CZ" dirty="0" smtClean="0"/>
          </a:p>
          <a:p>
            <a:endParaRPr lang="cs-CZ" sz="3000" dirty="0" smtClean="0"/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368326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Děkuji za pozornost!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cs-CZ" dirty="0" smtClean="0"/>
          </a:p>
          <a:p>
            <a:pPr>
              <a:spcBef>
                <a:spcPts val="0"/>
              </a:spcBef>
            </a:pPr>
            <a:endParaRPr lang="cs-CZ" dirty="0"/>
          </a:p>
          <a:p>
            <a:pPr>
              <a:spcBef>
                <a:spcPts val="0"/>
              </a:spcBef>
            </a:pPr>
            <a:endParaRPr lang="cs-CZ" dirty="0" smtClean="0"/>
          </a:p>
          <a:p>
            <a:pPr>
              <a:spcBef>
                <a:spcPts val="0"/>
              </a:spcBef>
            </a:pPr>
            <a:r>
              <a:rPr lang="cs-CZ" dirty="0" smtClean="0"/>
              <a:t>PhDr</a:t>
            </a:r>
            <a:r>
              <a:rPr lang="cs-CZ" dirty="0"/>
              <a:t>. Jindra </a:t>
            </a:r>
            <a:r>
              <a:rPr lang="cs-CZ" dirty="0" err="1"/>
              <a:t>Planková</a:t>
            </a:r>
            <a:r>
              <a:rPr lang="cs-CZ" dirty="0"/>
              <a:t>, Ph.D.</a:t>
            </a:r>
          </a:p>
          <a:p>
            <a:pPr>
              <a:spcBef>
                <a:spcPts val="0"/>
              </a:spcBef>
            </a:pPr>
            <a:r>
              <a:rPr lang="cs-CZ" dirty="0">
                <a:hlinkClick r:id="rId2"/>
              </a:rPr>
              <a:t>jindra.plankova@fpf.slu.cz</a:t>
            </a:r>
            <a:r>
              <a:rPr lang="cs-CZ" dirty="0"/>
              <a:t> </a:t>
            </a:r>
          </a:p>
          <a:p>
            <a:pPr>
              <a:spcBef>
                <a:spcPts val="0"/>
              </a:spcBef>
            </a:pPr>
            <a:r>
              <a:rPr lang="cs-CZ" dirty="0"/>
              <a:t>+420-553-684-358</a:t>
            </a:r>
          </a:p>
          <a:p>
            <a:pPr>
              <a:spcBef>
                <a:spcPts val="0"/>
              </a:spcBef>
            </a:pPr>
            <a:endParaRPr lang="cs-CZ" dirty="0"/>
          </a:p>
          <a:p>
            <a:pPr>
              <a:spcBef>
                <a:spcPts val="0"/>
              </a:spcBef>
            </a:pPr>
            <a:r>
              <a:rPr lang="cs-CZ" dirty="0"/>
              <a:t>Ústav informatiky, FPF</a:t>
            </a:r>
          </a:p>
          <a:p>
            <a:pPr>
              <a:spcBef>
                <a:spcPts val="0"/>
              </a:spcBef>
            </a:pPr>
            <a:r>
              <a:rPr lang="cs-CZ" dirty="0"/>
              <a:t>Oddělení informační vědy</a:t>
            </a:r>
          </a:p>
          <a:p>
            <a:pPr>
              <a:spcBef>
                <a:spcPts val="0"/>
              </a:spcBef>
            </a:pPr>
            <a:r>
              <a:rPr lang="cs-CZ" dirty="0"/>
              <a:t>Slezská univerzita v Opavě</a:t>
            </a:r>
          </a:p>
          <a:p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5211886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1682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Vědecká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Změny </a:t>
            </a:r>
            <a:r>
              <a:rPr lang="cs-CZ" dirty="0"/>
              <a:t>v oblasti </a:t>
            </a:r>
            <a:r>
              <a:rPr lang="cs-CZ" dirty="0">
                <a:solidFill>
                  <a:schemeClr val="tx2"/>
                </a:solidFill>
              </a:rPr>
              <a:t>neformální</a:t>
            </a:r>
            <a:r>
              <a:rPr lang="cs-CZ" dirty="0"/>
              <a:t> výměny informací mezi </a:t>
            </a:r>
            <a:r>
              <a:rPr lang="cs-CZ" dirty="0" smtClean="0"/>
              <a:t>vědci</a:t>
            </a:r>
          </a:p>
          <a:p>
            <a:r>
              <a:rPr lang="cs-CZ" dirty="0" smtClean="0"/>
              <a:t>Elektronická </a:t>
            </a:r>
            <a:r>
              <a:rPr lang="cs-CZ" dirty="0"/>
              <a:t>výměna odborných textů ve formě </a:t>
            </a:r>
            <a:r>
              <a:rPr lang="cs-CZ" dirty="0">
                <a:solidFill>
                  <a:schemeClr val="tx2"/>
                </a:solidFill>
              </a:rPr>
              <a:t>preprintů</a:t>
            </a:r>
            <a:r>
              <a:rPr lang="cs-CZ" dirty="0"/>
              <a:t> a </a:t>
            </a:r>
            <a:r>
              <a:rPr lang="cs-CZ" dirty="0" err="1" smtClean="0">
                <a:solidFill>
                  <a:schemeClr val="tx2"/>
                </a:solidFill>
              </a:rPr>
              <a:t>postprintů</a:t>
            </a:r>
            <a:endParaRPr lang="cs-CZ" dirty="0" smtClean="0">
              <a:solidFill>
                <a:schemeClr val="tx2"/>
              </a:solidFill>
            </a:endParaRPr>
          </a:p>
          <a:p>
            <a:r>
              <a:rPr lang="cs-CZ" dirty="0" smtClean="0"/>
              <a:t>Podstatné </a:t>
            </a:r>
            <a:r>
              <a:rPr lang="cs-CZ" dirty="0"/>
              <a:t>změny a počátek nových modelů komunikace spojen s vědci z různých elektronických diskusních </a:t>
            </a:r>
            <a:r>
              <a:rPr lang="cs-CZ" dirty="0" smtClean="0"/>
              <a:t>skupin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cs-CZ" b="1" dirty="0" smtClean="0">
                <a:solidFill>
                  <a:schemeClr val="tx2"/>
                </a:solidFill>
              </a:rPr>
              <a:t>Cílem</a:t>
            </a:r>
            <a:r>
              <a:rPr lang="cs-CZ" dirty="0" smtClean="0"/>
              <a:t> </a:t>
            </a:r>
            <a:r>
              <a:rPr lang="cs-CZ" dirty="0"/>
              <a:t>– prosazování novodobé, efektivní, rychlé a bezplatné komunikace vědeckých poznatků z aktuálního výzkumu a vývoje mezi vědci navzájem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86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Vymezení termínu „OA“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Exaktní terminologické vysvětlení – podstatný rys práce odborníků různých oborů lidské činnosti</a:t>
            </a:r>
          </a:p>
          <a:p>
            <a:r>
              <a:rPr lang="cs-CZ" dirty="0" smtClean="0"/>
              <a:t>Přesné definování termínů =</a:t>
            </a:r>
            <a:r>
              <a:rPr lang="en-US" dirty="0" smtClean="0"/>
              <a:t>&gt;</a:t>
            </a:r>
            <a:r>
              <a:rPr lang="cs-CZ" dirty="0" smtClean="0"/>
              <a:t> jednoznačné a nezaměnitelné chápání pojmů a pojmových vztahů</a:t>
            </a:r>
          </a:p>
          <a:p>
            <a:r>
              <a:rPr lang="cs-CZ" dirty="0" smtClean="0"/>
              <a:t>Termín „Open Access“ - neexistence ustáleného a rovnocenného českého ekvivalentu </a:t>
            </a:r>
          </a:p>
          <a:p>
            <a:r>
              <a:rPr lang="cs-CZ" dirty="0" smtClean="0"/>
              <a:t>Subjektivní rozdíly chápání významu pojmu</a:t>
            </a:r>
          </a:p>
          <a:p>
            <a:r>
              <a:rPr lang="cs-CZ" dirty="0" smtClean="0"/>
              <a:t>Příklon k jednotnému užívání českého ekvivalentu</a:t>
            </a:r>
          </a:p>
          <a:p>
            <a:r>
              <a:rPr lang="cs-CZ" dirty="0" smtClean="0"/>
              <a:t>„Open Access“ = </a:t>
            </a:r>
            <a:r>
              <a:rPr lang="cs-CZ" b="1" dirty="0" smtClean="0">
                <a:solidFill>
                  <a:schemeClr val="tx2"/>
                </a:solidFill>
              </a:rPr>
              <a:t>otevřený přístup</a:t>
            </a:r>
            <a:endParaRPr lang="cs-CZ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92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98</TotalTime>
  <Words>2220</Words>
  <Application>Microsoft Office PowerPoint</Application>
  <PresentationFormat>Předvádění na obrazovce (4:3)</PresentationFormat>
  <Paragraphs>284</Paragraphs>
  <Slides>71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71</vt:i4>
      </vt:variant>
    </vt:vector>
  </HeadingPairs>
  <TitlesOfParts>
    <vt:vector size="72" baseType="lpstr">
      <vt:lpstr>Exekutivní</vt:lpstr>
      <vt:lpstr>„Open Access“ – světové hnutí a revoluce v přístupu k publikování</vt:lpstr>
      <vt:lpstr>Prezentace aplikace PowerPoint</vt:lpstr>
      <vt:lpstr>Úvodem</vt:lpstr>
      <vt:lpstr>Úvodem</vt:lpstr>
      <vt:lpstr>Informační prostředí </vt:lpstr>
      <vt:lpstr>Vědecká komunikace</vt:lpstr>
      <vt:lpstr>Vědecká komunikace</vt:lpstr>
      <vt:lpstr>Vědecká komunikace</vt:lpstr>
      <vt:lpstr>Vymezení termínu „OA“</vt:lpstr>
      <vt:lpstr>Vymezení „OA“</vt:lpstr>
      <vt:lpstr>Vymezení „OA“</vt:lpstr>
      <vt:lpstr>Podpora OA</vt:lpstr>
      <vt:lpstr>Budapešťská iniciativa</vt:lpstr>
      <vt:lpstr>Budapešťská iniciativa</vt:lpstr>
      <vt:lpstr>Prohlášení z Bethesdy</vt:lpstr>
      <vt:lpstr>Berlínská deklarace</vt:lpstr>
      <vt:lpstr>Berlínská deklarace</vt:lpstr>
      <vt:lpstr>Další podpora OA</vt:lpstr>
      <vt:lpstr>Brisbane deklarace</vt:lpstr>
      <vt:lpstr>Prvky systému OA</vt:lpstr>
      <vt:lpstr>Praktická realizace OA</vt:lpstr>
      <vt:lpstr>Zelená cesta k OA</vt:lpstr>
      <vt:lpstr>Zlatá cesta k OA</vt:lpstr>
      <vt:lpstr>Projekt SHERPA</vt:lpstr>
      <vt:lpstr>Služba ROMEO</vt:lpstr>
      <vt:lpstr>Licence CC</vt:lpstr>
      <vt:lpstr>Práva nabyvatele licence</vt:lpstr>
      <vt:lpstr>Povinnosti nabyvatele licence</vt:lpstr>
      <vt:lpstr>Typy licencí CC</vt:lpstr>
      <vt:lpstr>Zdroje odborných informací s OA</vt:lpstr>
      <vt:lpstr>Zdroje odborných informací s OA</vt:lpstr>
      <vt:lpstr>Předmětově profilované archivy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Institucionální repozitáře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Online časopisy s OA</vt:lpstr>
      <vt:lpstr>Prezentace aplikace PowerPoint</vt:lpstr>
      <vt:lpstr>Prezentace aplikace PowerPoint</vt:lpstr>
      <vt:lpstr>Povrchový web a kolaborativní systémy</vt:lpstr>
      <vt:lpstr>Prezentace aplikace PowerPoint</vt:lpstr>
      <vt:lpstr>Prezentace aplikace PowerPoint</vt:lpstr>
      <vt:lpstr>Registry zdrojů s OA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Digitální knihovny</vt:lpstr>
      <vt:lpstr>Prezentace aplikace PowerPoint</vt:lpstr>
      <vt:lpstr>Prezentace aplikace PowerPoint</vt:lpstr>
      <vt:lpstr>Evropská podpora OA</vt:lpstr>
      <vt:lpstr>Evropská podpora OA</vt:lpstr>
      <vt:lpstr>Evropská podpora OA</vt:lpstr>
      <vt:lpstr>Evropská podpora OA</vt:lpstr>
      <vt:lpstr>Evropská podpora OA</vt:lpstr>
      <vt:lpstr>Evropská podpora OA</vt:lpstr>
      <vt:lpstr>Evropská podpora OA</vt:lpstr>
      <vt:lpstr>Aktuální situace</vt:lpstr>
      <vt:lpstr>Aktuální situace</vt:lpstr>
      <vt:lpstr>Zajímavé odkazy</vt:lpstr>
      <vt:lpstr>Děkuji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„Open Access“ – světové hnutí a revoluce v přístupu k publikování</dc:title>
  <dc:creator>Jindra Planková</dc:creator>
  <cp:lastModifiedBy>Jindra Planková</cp:lastModifiedBy>
  <cp:revision>10</cp:revision>
  <dcterms:created xsi:type="dcterms:W3CDTF">2012-10-19T06:30:00Z</dcterms:created>
  <dcterms:modified xsi:type="dcterms:W3CDTF">2012-10-19T08:08:26Z</dcterms:modified>
</cp:coreProperties>
</file>